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56" r:id="rId3"/>
    <p:sldId id="260" r:id="rId4"/>
    <p:sldId id="263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6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62"/>
    <a:srgbClr val="A18152"/>
    <a:srgbClr val="774753"/>
    <a:srgbClr val="215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54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76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004C69-E335-E7F0-0132-46D91A513E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460CF-9175-E8B8-E528-3D6800F1CE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84A77-CC40-4A6A-B16A-43F732F3BC6C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3D1C0-5AE1-817F-61A7-F8767E6F00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F6B0E-60AB-0FCF-4841-6166AEEF9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9C1C5-4BBE-4AE0-BF21-20CDCD326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92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B8584-B7E4-4BA4-8055-756B4A9B3D70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1B6AA-0F81-4B01-B5A0-ED7D8FF20A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6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1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9E884-98AD-B86F-BEF4-254241AE8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E7A56-553F-429C-0BE9-4EA3C7CCA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1A850-9C70-142B-0998-A18A59BDB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BC71E-2C86-F4E0-61A5-8061D526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17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0B7AA-FF84-D01E-78F8-127B009E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298BF-E941-1452-5891-2BCCDB2F1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4D2F42-F756-2988-29F6-C2652D8B4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AF897-B89E-85AB-DA56-B98B5307E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032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5C98-38C3-5A0F-6C26-14E929FBC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5AD41-2E55-26D2-56D4-6C392CB9B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58945-5D2E-B4BC-D00A-B933F6F67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176A5-B5BC-4991-8966-C459A7413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66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09EA-66F3-E501-688A-F735E3075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34D35-A227-7701-B209-746FD1F82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BB3B-BCE0-13B3-04A3-F63F1649A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19FAA-1E5A-663C-0B6D-8C14D8A0D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26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735B-6857-5887-ADC9-2957ED249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D2CF60-C574-DB60-ABCD-A55EDB885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95C7D-150C-E3EA-72A9-78531FCA6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2B236-C514-C9BF-10AC-117ADDC97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30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64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C9DF-4CCB-5798-D2AD-0FA29CA05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4CE78-D783-8212-7926-82060CE3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D13AD-5254-7136-7158-8A1CABC8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3262-AF9A-4C54-BE50-E2203E3E43D6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831E1-31A9-4DF9-2480-D1D7392A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9969-A38F-5F7C-0192-C6594401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2AA2-7C59-4429-A42C-78903299F34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dragon and a sword">
            <a:extLst>
              <a:ext uri="{FF2B5EF4-FFF2-40B4-BE49-F238E27FC236}">
                <a16:creationId xmlns:a16="http://schemas.microsoft.com/office/drawing/2014/main" id="{90A2E630-A6FD-4172-3C68-0002CC17E3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 descr="A close-up of a fish tank">
            <a:extLst>
              <a:ext uri="{FF2B5EF4-FFF2-40B4-BE49-F238E27FC236}">
                <a16:creationId xmlns:a16="http://schemas.microsoft.com/office/drawing/2014/main" id="{1BA06AB3-0D72-329B-A220-E87A860C3C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87B7EE-F5AB-0901-3308-BB13076DAD78}"/>
              </a:ext>
            </a:extLst>
          </p:cNvPr>
          <p:cNvCxnSpPr>
            <a:cxnSpLocks/>
          </p:cNvCxnSpPr>
          <p:nvPr userDrawn="1"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28DA83-D1E7-47DA-0467-674762E9F32F}"/>
              </a:ext>
            </a:extLst>
          </p:cNvPr>
          <p:cNvSpPr txBox="1"/>
          <p:nvPr userDrawn="1"/>
        </p:nvSpPr>
        <p:spPr>
          <a:xfrm>
            <a:off x="216130" y="6506187"/>
            <a:ext cx="115630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NotesEsa" panose="02000506030000020004" pitchFamily="2" charset="0"/>
              </a:rPr>
              <a:t>VH-RODA 2025 </a:t>
            </a:r>
            <a:r>
              <a:rPr lang="en-GB" sz="1100" b="0" dirty="0">
                <a:solidFill>
                  <a:srgbClr val="002060"/>
                </a:solidFill>
                <a:latin typeface="NotesEsa" panose="02000506030000020004" pitchFamily="2" charset="0"/>
              </a:rPr>
              <a:t>| 17 – 21 November 202</a:t>
            </a:r>
            <a:r>
              <a:rPr lang="en-GB" sz="1100" dirty="0">
                <a:solidFill>
                  <a:srgbClr val="002060"/>
                </a:solidFill>
                <a:latin typeface="NotesEsa" panose="02000506030000020004" pitchFamily="2" charset="0"/>
              </a:rPr>
              <a:t>5</a:t>
            </a:r>
            <a:r>
              <a:rPr lang="en-GB" sz="1100" b="0" dirty="0">
                <a:solidFill>
                  <a:srgbClr val="002060"/>
                </a:solidFill>
                <a:latin typeface="NotesEsa" panose="02000506030000020004" pitchFamily="2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NotesEsa" panose="02000506030000020004" pitchFamily="2" charset="0"/>
              </a:rPr>
              <a:t>| ESA-ESRIN | Frascati (RM), Italy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639CEC-83EE-2EE1-4C77-EC9C235622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8"/>
            <a:ext cx="12192000" cy="1042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309140-5E61-E09C-BE17-A13E2FD2FD3F}"/>
              </a:ext>
            </a:extLst>
          </p:cNvPr>
          <p:cNvSpPr txBox="1"/>
          <p:nvPr userDrawn="1"/>
        </p:nvSpPr>
        <p:spPr>
          <a:xfrm>
            <a:off x="7978153" y="268756"/>
            <a:ext cx="4213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VH-RODA 2025 Workshop</a:t>
            </a:r>
          </a:p>
          <a:p>
            <a:pPr algn="r"/>
            <a:r>
              <a:rPr lang="en-GB" sz="1300" dirty="0">
                <a:solidFill>
                  <a:schemeClr val="bg1"/>
                </a:solidFill>
                <a:latin typeface="NotesEsa" panose="02000506030000020004" pitchFamily="2" charset="0"/>
              </a:rPr>
              <a:t>17 – 21 November 2025 |  ESA-ESRIN, Frascati (Rome), Italy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64732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EDCBA-5504-3CF1-B214-980EE73E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4A3E3-C61C-4385-BFD0-51D759A2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8D36D-5BFD-C283-89AF-EA36CD55B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483262-AF9A-4C54-BE50-E2203E3E43D6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293E9-9362-AE3E-996E-B526517C3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6241F-7AFC-1E18-295E-212067FE0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B42AA2-7C59-4429-A42C-78903299F34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1D0BC-D861-101A-27EA-129CB7A22CDC}"/>
              </a:ext>
            </a:extLst>
          </p:cNvPr>
          <p:cNvSpPr txBox="1"/>
          <p:nvPr userDrawn="1"/>
        </p:nvSpPr>
        <p:spPr>
          <a:xfrm>
            <a:off x="2716230" y="6308353"/>
            <a:ext cx="6759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NotesEsa" panose="02000506030000020004" pitchFamily="2" charset="0"/>
              </a:rPr>
              <a:t>1</a:t>
            </a:r>
            <a:r>
              <a:rPr lang="en-GB" sz="1600" baseline="30000" dirty="0">
                <a:solidFill>
                  <a:schemeClr val="bg1"/>
                </a:solidFill>
                <a:latin typeface="NotesEsa" panose="02000506030000020004" pitchFamily="2" charset="0"/>
              </a:rPr>
              <a:t>st</a:t>
            </a:r>
            <a:r>
              <a:rPr lang="en-GB" sz="1600" dirty="0">
                <a:solidFill>
                  <a:schemeClr val="bg1"/>
                </a:solidFill>
                <a:latin typeface="NotesEsa" panose="02000506030000020004" pitchFamily="2" charset="0"/>
              </a:rPr>
              <a:t> ESA-JAXA </a:t>
            </a:r>
            <a:r>
              <a:rPr lang="en-GB" sz="1600" dirty="0" err="1">
                <a:solidFill>
                  <a:schemeClr val="bg1"/>
                </a:solidFill>
                <a:latin typeface="NotesEsa" panose="02000506030000020004" pitchFamily="2" charset="0"/>
              </a:rPr>
              <a:t>EarthCARE</a:t>
            </a:r>
            <a:r>
              <a:rPr lang="en-GB" sz="1600" dirty="0">
                <a:solidFill>
                  <a:schemeClr val="bg1"/>
                </a:solidFill>
                <a:latin typeface="NotesEsa" panose="02000506030000020004" pitchFamily="2" charset="0"/>
              </a:rPr>
              <a:t> In-Orbit Validation Workshop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  <a:latin typeface="NotesEsa" panose="02000506030000020004" pitchFamily="2" charset="0"/>
              </a:rPr>
              <a:t>14 – 17 January 2025 | VIRTUAL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2648D0-FA46-FC6A-4442-27A5EEC87CB2}"/>
              </a:ext>
            </a:extLst>
          </p:cNvPr>
          <p:cNvSpPr txBox="1"/>
          <p:nvPr userDrawn="1"/>
        </p:nvSpPr>
        <p:spPr>
          <a:xfrm>
            <a:off x="3326294" y="6266537"/>
            <a:ext cx="55394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7</a:t>
            </a:r>
            <a:r>
              <a:rPr lang="en-GB" sz="1600" baseline="30000" dirty="0">
                <a:solidFill>
                  <a:schemeClr val="bg1"/>
                </a:solidFill>
              </a:rPr>
              <a:t>th</a:t>
            </a:r>
            <a:r>
              <a:rPr lang="en-GB" sz="1600" dirty="0">
                <a:solidFill>
                  <a:schemeClr val="bg1"/>
                </a:solidFill>
              </a:rPr>
              <a:t> Sentinel-2 Validation Team Meeting </a:t>
            </a:r>
          </a:p>
          <a:p>
            <a:pPr algn="ctr"/>
            <a:r>
              <a:rPr lang="en-GB" sz="9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13 – 15 October 2025 | ESA – ESRIN | Frascati (RM), Italy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map of a city">
            <a:extLst>
              <a:ext uri="{FF2B5EF4-FFF2-40B4-BE49-F238E27FC236}">
                <a16:creationId xmlns:a16="http://schemas.microsoft.com/office/drawing/2014/main" id="{021ED3C7-8ADF-CBA0-4619-247832B1D3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DCDB4F-43BE-D605-0F4C-3B81017D873E}"/>
              </a:ext>
            </a:extLst>
          </p:cNvPr>
          <p:cNvSpPr txBox="1"/>
          <p:nvPr userDrawn="1"/>
        </p:nvSpPr>
        <p:spPr>
          <a:xfrm>
            <a:off x="957468" y="6246524"/>
            <a:ext cx="10277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1" dirty="0">
                <a:solidFill>
                  <a:schemeClr val="bg1"/>
                </a:solidFill>
                <a:latin typeface="NotesEsa" panose="02000506030000020004" pitchFamily="2" charset="0"/>
              </a:rPr>
              <a:t>VH-RODA</a:t>
            </a:r>
            <a:r>
              <a:rPr lang="en-GB" sz="1700" b="1" dirty="0">
                <a:solidFill>
                  <a:srgbClr val="002060"/>
                </a:solidFill>
                <a:latin typeface="NotesEsa" panose="02000506030000020004" pitchFamily="2" charset="0"/>
              </a:rPr>
              <a:t> </a:t>
            </a:r>
            <a:r>
              <a:rPr lang="en-GB" sz="1700" b="1" dirty="0">
                <a:solidFill>
                  <a:schemeClr val="bg1"/>
                </a:solidFill>
                <a:latin typeface="NotesEsa" panose="02000506030000020004" pitchFamily="2" charset="0"/>
              </a:rPr>
              <a:t>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0" dirty="0">
                <a:solidFill>
                  <a:schemeClr val="bg1"/>
                </a:solidFill>
                <a:latin typeface="NotesEsa" panose="02000506030000020004" pitchFamily="2" charset="0"/>
              </a:rPr>
              <a:t>17 – 21 November 202</a:t>
            </a:r>
            <a:r>
              <a:rPr lang="en-GB" sz="1500" dirty="0">
                <a:solidFill>
                  <a:schemeClr val="bg1"/>
                </a:solidFill>
                <a:latin typeface="NotesEsa" panose="02000506030000020004" pitchFamily="2" charset="0"/>
              </a:rPr>
              <a:t>5</a:t>
            </a:r>
            <a:r>
              <a:rPr lang="en-GB" sz="1500" b="0" dirty="0">
                <a:solidFill>
                  <a:schemeClr val="bg1"/>
                </a:solidFill>
                <a:latin typeface="NotesEsa" panose="02000506030000020004" pitchFamily="2" charset="0"/>
              </a:rPr>
              <a:t> </a:t>
            </a:r>
            <a:r>
              <a:rPr lang="en-GB" sz="1500" dirty="0">
                <a:solidFill>
                  <a:schemeClr val="bg1"/>
                </a:solidFill>
                <a:latin typeface="NotesEsa" panose="02000506030000020004" pitchFamily="2" charset="0"/>
              </a:rPr>
              <a:t>| ESA-ESRIN | Frascati (RM), Italy</a:t>
            </a:r>
          </a:p>
        </p:txBody>
      </p:sp>
    </p:spTree>
    <p:extLst>
      <p:ext uri="{BB962C8B-B14F-4D97-AF65-F5344CB8AC3E}">
        <p14:creationId xmlns:p14="http://schemas.microsoft.com/office/powerpoint/2010/main" val="98431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vdc.esa.int/orb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vdc.esa.int/or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vdc.esa.int/or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cio.evdc.nilu.no/oaicat/OAIHandler?verb=GetRecord&amp;metadataPrefix=eocdcio&amp;identifier=urn:x-dcio:evdc:urn:x-dcio:evdc:18263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cio.evdc.nilu.no/oaicat/OAIHandler?verb=GetRecord&amp;metadataPrefix=eocdcio&amp;identifier=urn:x-dcio:evdc:urn:x-dcio:evdc:182636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FC30C3-A16D-902F-3A75-5C2FF32ED0A8}"/>
              </a:ext>
            </a:extLst>
          </p:cNvPr>
          <p:cNvSpPr txBox="1"/>
          <p:nvPr/>
        </p:nvSpPr>
        <p:spPr>
          <a:xfrm>
            <a:off x="598715" y="4419600"/>
            <a:ext cx="5860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NotesEsa" panose="02000506030000020004" pitchFamily="2" charset="0"/>
              </a:rPr>
              <a:t>Training session  - EVDC and FRMs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9BA35-9190-6EB9-8F12-45F3581D8AD3}"/>
              </a:ext>
            </a:extLst>
          </p:cNvPr>
          <p:cNvSpPr txBox="1"/>
          <p:nvPr/>
        </p:nvSpPr>
        <p:spPr>
          <a:xfrm>
            <a:off x="598715" y="5004375"/>
            <a:ext cx="9058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  <a:latin typeface="NotesEsa" panose="02000506030000020004" pitchFamily="2" charset="0"/>
              </a:rPr>
              <a:t>Ann Mari Fjæraa, Lise Eder </a:t>
            </a:r>
            <a:r>
              <a:rPr lang="en-GB" sz="2800" i="1" dirty="0" err="1">
                <a:solidFill>
                  <a:schemeClr val="bg1"/>
                </a:solidFill>
                <a:latin typeface="NotesEsa" panose="02000506030000020004" pitchFamily="2" charset="0"/>
              </a:rPr>
              <a:t>Murberg</a:t>
            </a:r>
            <a:r>
              <a:rPr lang="en-GB" sz="2800" i="1" dirty="0">
                <a:solidFill>
                  <a:schemeClr val="bg1"/>
                </a:solidFill>
                <a:latin typeface="NotesEsa" panose="02000506030000020004" pitchFamily="2" charset="0"/>
              </a:rPr>
              <a:t>, Yong Lin, Paul Eckhardt </a:t>
            </a:r>
          </a:p>
          <a:p>
            <a:r>
              <a:rPr lang="en-GB" sz="2800" i="1" dirty="0">
                <a:solidFill>
                  <a:schemeClr val="bg1"/>
                </a:solidFill>
                <a:latin typeface="NotesEsa" panose="02000506030000020004" pitchFamily="2" charset="0"/>
              </a:rPr>
              <a:t>ESA-EVDC and Climate and Research Institute NILU</a:t>
            </a:r>
          </a:p>
        </p:txBody>
      </p:sp>
    </p:spTree>
    <p:extLst>
      <p:ext uri="{BB962C8B-B14F-4D97-AF65-F5344CB8AC3E}">
        <p14:creationId xmlns:p14="http://schemas.microsoft.com/office/powerpoint/2010/main" val="261676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A4918-A38C-D973-D553-1F9C9CB62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5D1A6F-A788-C888-FE42-8EE8F28CAB94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8E1A16-1641-BE18-BDDC-C9B764F44EA9}"/>
              </a:ext>
            </a:extLst>
          </p:cNvPr>
          <p:cNvSpPr txBox="1"/>
          <p:nvPr/>
        </p:nvSpPr>
        <p:spPr>
          <a:xfrm>
            <a:off x="290946" y="304800"/>
            <a:ext cx="455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Search for In-situ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7DFCA-DEC2-8FA6-DECC-836C8955689A}"/>
              </a:ext>
            </a:extLst>
          </p:cNvPr>
          <p:cNvSpPr txBox="1"/>
          <p:nvPr/>
        </p:nvSpPr>
        <p:spPr>
          <a:xfrm>
            <a:off x="290946" y="1436915"/>
            <a:ext cx="1649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 Text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13A17-B997-9CB6-A030-C442AE90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9" y="1296956"/>
            <a:ext cx="5909528" cy="4861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F6A5-762B-334F-B66C-D5BB668C1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65" y="1318757"/>
            <a:ext cx="5951833" cy="48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12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F1D0-DD24-CEC5-676D-E2A1F75A2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ADB93-9FFC-2058-2B26-E149D6048E39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E64B60-CA71-C8FB-0F0A-08555B04809C}"/>
              </a:ext>
            </a:extLst>
          </p:cNvPr>
          <p:cNvSpPr txBox="1"/>
          <p:nvPr/>
        </p:nvSpPr>
        <p:spPr>
          <a:xfrm>
            <a:off x="290946" y="304800"/>
            <a:ext cx="457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DOI and landing pages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895CA-4AEB-9FDF-BCDB-242D4ED07F9C}"/>
              </a:ext>
            </a:extLst>
          </p:cNvPr>
          <p:cNvSpPr txBox="1"/>
          <p:nvPr/>
        </p:nvSpPr>
        <p:spPr>
          <a:xfrm>
            <a:off x="290946" y="1436915"/>
            <a:ext cx="1649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 Text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5B077-1F36-D29F-6690-49335CA5C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14" y="1300461"/>
            <a:ext cx="5951833" cy="4839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794AD-A74E-CBD8-BEE1-DAD30C2A0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828" y="0"/>
            <a:ext cx="4007619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0D6EA1-A2FE-49C5-3A54-CEF7B58145F6}"/>
              </a:ext>
            </a:extLst>
          </p:cNvPr>
          <p:cNvSpPr/>
          <p:nvPr/>
        </p:nvSpPr>
        <p:spPr>
          <a:xfrm>
            <a:off x="1940052" y="6344816"/>
            <a:ext cx="1129719" cy="335896"/>
          </a:xfrm>
          <a:prstGeom prst="ellipse">
            <a:avLst/>
          </a:prstGeom>
          <a:noFill/>
          <a:ln w="57150">
            <a:solidFill>
              <a:srgbClr val="A18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F725B7-8A0E-3929-8708-FB443E0CBAB6}"/>
              </a:ext>
            </a:extLst>
          </p:cNvPr>
          <p:cNvSpPr/>
          <p:nvPr/>
        </p:nvSpPr>
        <p:spPr>
          <a:xfrm>
            <a:off x="1940051" y="1638299"/>
            <a:ext cx="1129719" cy="335896"/>
          </a:xfrm>
          <a:prstGeom prst="ellipse">
            <a:avLst/>
          </a:prstGeom>
          <a:noFill/>
          <a:ln w="57150">
            <a:solidFill>
              <a:srgbClr val="A18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E72A67-4FED-0DFF-1C14-C0C636105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517" y="2175579"/>
            <a:ext cx="7545537" cy="34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1011-58CD-7F7F-FEBF-92967A810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28FA92-BFAA-DFBB-BB56-E716B6AD3086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BD139E-3F5F-D8D8-FB8F-3A7C0A71FB8B}"/>
              </a:ext>
            </a:extLst>
          </p:cNvPr>
          <p:cNvSpPr txBox="1"/>
          <p:nvPr/>
        </p:nvSpPr>
        <p:spPr>
          <a:xfrm>
            <a:off x="290946" y="304800"/>
            <a:ext cx="331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Overpass tool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AFF0E-5B61-559D-AAD9-0904F24694F1}"/>
              </a:ext>
            </a:extLst>
          </p:cNvPr>
          <p:cNvSpPr txBox="1"/>
          <p:nvPr/>
        </p:nvSpPr>
        <p:spPr>
          <a:xfrm>
            <a:off x="169922" y="1134356"/>
            <a:ext cx="10309041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https://evdc.esa.int/orbit/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The Orbital Prediction and Overpass Tool (OPOT) generates and visualizes satellite’s overpasses.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for overpasses by satellite/instrument, as well as for joint overpasses between two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 overpass data as CSV, KML or JSON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campaigns for satellites which have yet to launch by defining virtual satellites</a:t>
            </a:r>
          </a:p>
          <a:p>
            <a:r>
              <a:rPr lang="en-US" dirty="0"/>
              <a:t> 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E56F8-67AF-D7EE-4B83-71ABA83E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6" y="3722879"/>
            <a:ext cx="3543401" cy="2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8A1F3-B91C-4ECD-FA48-0E30ED04C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45" y="3722879"/>
            <a:ext cx="3765890" cy="270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BC2F9-B64C-9B34-4554-4FF6EED2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906373-C05C-52C4-9B73-C4E9C725CD2C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82B05B-833E-332C-9ECC-B7074934B9DE}"/>
              </a:ext>
            </a:extLst>
          </p:cNvPr>
          <p:cNvSpPr txBox="1"/>
          <p:nvPr/>
        </p:nvSpPr>
        <p:spPr>
          <a:xfrm>
            <a:off x="290946" y="304800"/>
            <a:ext cx="331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Overpass tool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3A9FB-0A7C-8089-1D9B-D48BAC2FAF6E}"/>
              </a:ext>
            </a:extLst>
          </p:cNvPr>
          <p:cNvSpPr txBox="1"/>
          <p:nvPr/>
        </p:nvSpPr>
        <p:spPr>
          <a:xfrm>
            <a:off x="169922" y="1134356"/>
            <a:ext cx="3463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https://evdc.esa.int/orbit/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364B15-7D3D-D8AA-734D-786DDFD7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2" y="1902357"/>
            <a:ext cx="3885729" cy="2770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000DD-D63D-856C-9E76-3FEB0F5B8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46" y="2198593"/>
            <a:ext cx="4941298" cy="4081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4660B4-7C92-81DE-AAEF-409A85C82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742" y="3778624"/>
            <a:ext cx="1785073" cy="2501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1D7D4E-878E-07C5-7065-BFA80CAAE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608" y="1365188"/>
            <a:ext cx="2531710" cy="22628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243B1F-A1E5-543E-8054-AF9F6E102AAD}"/>
              </a:ext>
            </a:extLst>
          </p:cNvPr>
          <p:cNvSpPr txBox="1"/>
          <p:nvPr/>
        </p:nvSpPr>
        <p:spPr>
          <a:xfrm>
            <a:off x="7237879" y="4292483"/>
            <a:ext cx="54059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overpasses</a:t>
            </a:r>
          </a:p>
          <a:p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overpasses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satellites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point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interest</a:t>
            </a:r>
            <a:endParaRPr lang="nb-NO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any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points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satellites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overlap</a:t>
            </a:r>
            <a:endParaRPr lang="nb-NO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Download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overpass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trajectories</a:t>
            </a: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E-mail service to push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</a:t>
            </a: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C4401-BF3F-1700-5D57-BFEA3C730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7B5658-A343-7B70-A683-70AA65C7955A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21084A1-375B-064A-2E29-48425E862C91}"/>
              </a:ext>
            </a:extLst>
          </p:cNvPr>
          <p:cNvSpPr txBox="1"/>
          <p:nvPr/>
        </p:nvSpPr>
        <p:spPr>
          <a:xfrm>
            <a:off x="290946" y="304800"/>
            <a:ext cx="331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Overpass tool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626BE-A461-3DD9-5C16-7F6479E968FD}"/>
              </a:ext>
            </a:extLst>
          </p:cNvPr>
          <p:cNvSpPr txBox="1"/>
          <p:nvPr/>
        </p:nvSpPr>
        <p:spPr>
          <a:xfrm>
            <a:off x="169922" y="1134356"/>
            <a:ext cx="3463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https://evdc.esa.int/orbit/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104659-37E5-C9D9-EBA5-D3ACB1664B8B}"/>
              </a:ext>
            </a:extLst>
          </p:cNvPr>
          <p:cNvSpPr txBox="1"/>
          <p:nvPr/>
        </p:nvSpPr>
        <p:spPr>
          <a:xfrm>
            <a:off x="169922" y="1902357"/>
            <a:ext cx="8368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satellites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download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satellite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overpass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76723-3A85-930D-89B6-97C413CDF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2" y="2267187"/>
            <a:ext cx="5503616" cy="4163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4BFE6-CB1E-8A65-4898-A09550F0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8" y="5741328"/>
            <a:ext cx="3850826" cy="95779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BD4FC30-953E-7356-406D-9ECA7A8ED8CB}"/>
              </a:ext>
            </a:extLst>
          </p:cNvPr>
          <p:cNvSpPr/>
          <p:nvPr/>
        </p:nvSpPr>
        <p:spPr>
          <a:xfrm>
            <a:off x="169922" y="6462096"/>
            <a:ext cx="800283" cy="332975"/>
          </a:xfrm>
          <a:prstGeom prst="ellipse">
            <a:avLst/>
          </a:prstGeom>
          <a:noFill/>
          <a:ln>
            <a:solidFill>
              <a:srgbClr val="A18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F73E44-55D3-1335-BDB9-188B9CE82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577" y="-1"/>
            <a:ext cx="6725424" cy="458630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9FA9590-AAE0-13FB-3073-BEF61378595F}"/>
              </a:ext>
            </a:extLst>
          </p:cNvPr>
          <p:cNvSpPr/>
          <p:nvPr/>
        </p:nvSpPr>
        <p:spPr>
          <a:xfrm>
            <a:off x="6198687" y="3944631"/>
            <a:ext cx="800283" cy="332975"/>
          </a:xfrm>
          <a:prstGeom prst="ellipse">
            <a:avLst/>
          </a:prstGeom>
          <a:noFill/>
          <a:ln>
            <a:solidFill>
              <a:srgbClr val="A18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9FA49A-62AF-FADF-7712-B0FC6CB7B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577" y="982483"/>
            <a:ext cx="6739419" cy="45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1131D-57B7-D594-42C9-D10E77B8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C3B1BE-2026-0946-90B3-D5346B399429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00510-F131-9EBA-9198-0EFED6020FE3}"/>
              </a:ext>
            </a:extLst>
          </p:cNvPr>
          <p:cNvSpPr txBox="1"/>
          <p:nvPr/>
        </p:nvSpPr>
        <p:spPr>
          <a:xfrm>
            <a:off x="290946" y="304800"/>
            <a:ext cx="6586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Homeless data and/or contributing datasets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8C7B1-4F2C-5B80-ED7B-9A6CB3BB4E20}"/>
              </a:ext>
            </a:extLst>
          </p:cNvPr>
          <p:cNvSpPr txBox="1"/>
          <p:nvPr/>
        </p:nvSpPr>
        <p:spPr>
          <a:xfrm>
            <a:off x="290946" y="1436915"/>
            <a:ext cx="978110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Functionalities</a:t>
            </a: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</a:p>
          <a:p>
            <a:endParaRPr lang="nb-NO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Adding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/Val data from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data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accessible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elsewhere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stored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archive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from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archives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visible in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portal,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download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panel for Data Center Inter </a:t>
            </a:r>
            <a:r>
              <a:rPr lang="nb-NO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Operabilities</a:t>
            </a: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(DCIO)</a:t>
            </a:r>
          </a:p>
          <a:p>
            <a:endParaRPr lang="nb-NO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Network PIs (e.g. NDACC, PGN, COCCON), Research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representatives (e.g. ACTRIS), and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appointed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delegates from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Entrusted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Entities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(ESA, NASA, EUMETSAT)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83C1D8B-17E4-542B-FB99-3B9ED6B44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253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66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B45E-AE27-4EAE-56E4-5ABE2A3D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22263F-4359-A036-2F03-5AC0462BC4B7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7F49AE2-2AAD-6B44-5C34-AADE50B43B45}"/>
              </a:ext>
            </a:extLst>
          </p:cNvPr>
          <p:cNvSpPr txBox="1"/>
          <p:nvPr/>
        </p:nvSpPr>
        <p:spPr>
          <a:xfrm>
            <a:off x="290946" y="304800"/>
            <a:ext cx="383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Login and practical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0E961-1289-2223-F23E-D4274D0F7499}"/>
              </a:ext>
            </a:extLst>
          </p:cNvPr>
          <p:cNvSpPr txBox="1"/>
          <p:nvPr/>
        </p:nvSpPr>
        <p:spPr>
          <a:xfrm>
            <a:off x="290946" y="1436915"/>
            <a:ext cx="42695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https://evdc.esa.int/contact-us/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B4AC8-5DE4-7FF6-78BE-0C8FF7EE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6" y="2175579"/>
            <a:ext cx="6135189" cy="3016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ADA27-C230-0192-777B-87C41E11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47" y="1516739"/>
            <a:ext cx="1255700" cy="216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74A666-D2B3-C89E-D7D4-BEBB08AE783A}"/>
              </a:ext>
            </a:extLst>
          </p:cNvPr>
          <p:cNvSpPr txBox="1"/>
          <p:nvPr/>
        </p:nvSpPr>
        <p:spPr>
          <a:xfrm>
            <a:off x="7066023" y="1436915"/>
            <a:ext cx="2660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evdccourse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iO527JCu33PxcE3Yv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CAA01AB-4E2E-711B-2F37-1A3127949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253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F60AB6-D1E3-5464-8735-01FD721A81A2}"/>
              </a:ext>
            </a:extLst>
          </p:cNvPr>
          <p:cNvSpPr txBox="1"/>
          <p:nvPr/>
        </p:nvSpPr>
        <p:spPr>
          <a:xfrm>
            <a:off x="7066023" y="2685747"/>
            <a:ext cx="4326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to: </a:t>
            </a: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portal</a:t>
            </a:r>
          </a:p>
          <a:p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Sftp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upload.nilu.no and download.nilu.no</a:t>
            </a: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OAI-PMH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harvester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API </a:t>
            </a: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8F737-B351-8242-8EE9-974B12898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314" y="4359726"/>
            <a:ext cx="5507686" cy="18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20930-7363-7A94-2525-4956408E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6D9790-01F6-F172-6E8F-271E8DA935FC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2E1707-1117-18DE-90FE-4FBF356DE8BB}"/>
              </a:ext>
            </a:extLst>
          </p:cNvPr>
          <p:cNvSpPr txBox="1"/>
          <p:nvPr/>
        </p:nvSpPr>
        <p:spPr>
          <a:xfrm>
            <a:off x="290946" y="304800"/>
            <a:ext cx="513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Newsletter, Training and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EF9DA-ABB5-7825-DDCB-816A71DAB398}"/>
              </a:ext>
            </a:extLst>
          </p:cNvPr>
          <p:cNvSpPr txBox="1"/>
          <p:nvPr/>
        </p:nvSpPr>
        <p:spPr>
          <a:xfrm>
            <a:off x="290946" y="1436915"/>
            <a:ext cx="25473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Newsletter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in Oslo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survey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9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DC42C7-A804-DDFC-D64F-5B170BCB1360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A4A853-F37D-73FB-FB20-AC6A5863519B}"/>
              </a:ext>
            </a:extLst>
          </p:cNvPr>
          <p:cNvSpPr txBox="1"/>
          <p:nvPr/>
        </p:nvSpPr>
        <p:spPr>
          <a:xfrm>
            <a:off x="290946" y="3048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58453-C4D1-236C-0946-925CD99F55D4}"/>
              </a:ext>
            </a:extLst>
          </p:cNvPr>
          <p:cNvSpPr txBox="1"/>
          <p:nvPr/>
        </p:nvSpPr>
        <p:spPr>
          <a:xfrm>
            <a:off x="290946" y="1436915"/>
            <a:ext cx="43959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EVDC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Cal/Val data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Hands-on demo and notebooks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A3DB8-F998-E268-FFC1-FE2CF45722D7}"/>
              </a:ext>
            </a:extLst>
          </p:cNvPr>
          <p:cNvSpPr txBox="1"/>
          <p:nvPr/>
        </p:nvSpPr>
        <p:spPr>
          <a:xfrm rot="20731340">
            <a:off x="4367328" y="2026123"/>
            <a:ext cx="76539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EVDC training offers a practical introduction to how the ESA Atmospheric Validation Data Centre (EVDC) supports satellite Cal/Val activities. </a:t>
            </a:r>
          </a:p>
          <a:p>
            <a:r>
              <a:rPr lang="en-US" dirty="0"/>
              <a:t>You will learn to understand how EVDC facilitates data sharing, harmonization, and accessibility for validation purposes, helping scientists and project teams ensure traceability, transparency, and quality in satellite product evaluation.</a:t>
            </a:r>
            <a:endParaRPr lang="nb-NO" dirty="0"/>
          </a:p>
        </p:txBody>
      </p:sp>
      <p:pic>
        <p:nvPicPr>
          <p:cNvPr id="10" name="Picture 9" descr="A white icons on a blue background&#10;&#10;AI-generated content may be incorrect.">
            <a:extLst>
              <a:ext uri="{FF2B5EF4-FFF2-40B4-BE49-F238E27FC236}">
                <a16:creationId xmlns:a16="http://schemas.microsoft.com/office/drawing/2014/main" id="{8E0FD335-8E10-7058-7A35-CA4F9E1C7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2" y="3838642"/>
            <a:ext cx="1675437" cy="2513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30F961-AE55-8461-5326-0894A350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91" y="4370472"/>
            <a:ext cx="2062820" cy="1981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5174-C187-05F8-69F5-858F49F06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830" y="5058598"/>
            <a:ext cx="3295860" cy="12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F9518-F379-8B3A-99B3-1CE552125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F74E92-BEEB-2F7E-6695-A4A02DA16B3A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EC44B44-85DB-BD94-CC59-AB960BC1DA49}"/>
              </a:ext>
            </a:extLst>
          </p:cNvPr>
          <p:cNvSpPr txBox="1"/>
          <p:nvPr/>
        </p:nvSpPr>
        <p:spPr>
          <a:xfrm>
            <a:off x="290946" y="304800"/>
            <a:ext cx="736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ESA (Atmospheric) Validation Data </a:t>
            </a:r>
            <a:r>
              <a:rPr lang="en-GB" sz="2800" dirty="0" err="1">
                <a:solidFill>
                  <a:schemeClr val="bg1"/>
                </a:solidFill>
                <a:latin typeface="NotesEsa" panose="02000506030000020004" pitchFamily="2" charset="0"/>
              </a:rPr>
              <a:t>Center</a:t>
            </a:r>
            <a:endParaRPr lang="en-GB" sz="2800" dirty="0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9B285-2F8F-AF2C-4B78-F0F580CCA8A2}"/>
              </a:ext>
            </a:extLst>
          </p:cNvPr>
          <p:cNvSpPr txBox="1"/>
          <p:nvPr/>
        </p:nvSpPr>
        <p:spPr>
          <a:xfrm>
            <a:off x="119496" y="1551215"/>
            <a:ext cx="499542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repository for archiving and exchanging data used to validate atmospheric composition products from Earth Observation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“Cal/Val data”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“In-Situ data”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“Ground truth”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1.9 million individual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Aircraft, balloon, drone,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groundbased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ship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C2500-A1F2-28C0-E110-7D835B1425EE}"/>
              </a:ext>
            </a:extLst>
          </p:cNvPr>
          <p:cNvSpPr txBox="1"/>
          <p:nvPr/>
        </p:nvSpPr>
        <p:spPr>
          <a:xfrm>
            <a:off x="8162925" y="1166524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i="1" u="sng" dirty="0"/>
              <a:t>https://evdc.esa.int/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DD99A-238B-ABA3-BC64-3DD6ADAD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4" y="1628189"/>
            <a:ext cx="6905625" cy="456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0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9D2F-3DCD-B73E-944B-22630917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D75535-4057-1517-9590-9355E7CB64B3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3EF5FE-7416-E5A4-A8B6-6E3F046FA459}"/>
              </a:ext>
            </a:extLst>
          </p:cNvPr>
          <p:cNvSpPr txBox="1"/>
          <p:nvPr/>
        </p:nvSpPr>
        <p:spPr>
          <a:xfrm>
            <a:off x="290946" y="304800"/>
            <a:ext cx="736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ESA (Atmospheric) Validation Data </a:t>
            </a:r>
            <a:r>
              <a:rPr lang="en-GB" sz="2800" dirty="0" err="1">
                <a:solidFill>
                  <a:schemeClr val="bg1"/>
                </a:solidFill>
                <a:latin typeface="NotesEsa" panose="02000506030000020004" pitchFamily="2" charset="0"/>
              </a:rPr>
              <a:t>Center</a:t>
            </a:r>
            <a:endParaRPr lang="en-GB" sz="2800" dirty="0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C4359-E586-BD99-1AE2-9D0D67058FEF}"/>
              </a:ext>
            </a:extLst>
          </p:cNvPr>
          <p:cNvSpPr txBox="1"/>
          <p:nvPr/>
        </p:nvSpPr>
        <p:spPr>
          <a:xfrm>
            <a:off x="119496" y="1551215"/>
            <a:ext cx="529225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Navigation panel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Search for Cal/Val data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Search for Satellite data  </a:t>
            </a:r>
          </a:p>
          <a:p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Upload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documentation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campaigns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 (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data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submitters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Overpass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protocols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login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button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nb-NO" sz="2400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b-NO" sz="2400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400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nb-NO" sz="2400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nb-NO" sz="2400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</a:t>
            </a:r>
            <a:r>
              <a:rPr lang="nb-NO" sz="2400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/Val data»</a:t>
            </a:r>
            <a:endParaRPr lang="en-IT" sz="2400" dirty="0">
              <a:solidFill>
                <a:srgbClr val="A181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A62EF-2BD6-80FE-082C-015D7E541E53}"/>
              </a:ext>
            </a:extLst>
          </p:cNvPr>
          <p:cNvSpPr txBox="1"/>
          <p:nvPr/>
        </p:nvSpPr>
        <p:spPr>
          <a:xfrm>
            <a:off x="8162925" y="1166524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i="1" u="sng" dirty="0"/>
              <a:t>https://evdc.esa.int/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4DF51-65A2-CE19-5428-83F2CF4F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4" y="1628189"/>
            <a:ext cx="6905625" cy="45678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C6285E-B0E8-5900-690B-E311C9A844CF}"/>
              </a:ext>
            </a:extLst>
          </p:cNvPr>
          <p:cNvCxnSpPr>
            <a:cxnSpLocks/>
          </p:cNvCxnSpPr>
          <p:nvPr/>
        </p:nvCxnSpPr>
        <p:spPr>
          <a:xfrm>
            <a:off x="3405673" y="2183363"/>
            <a:ext cx="2211356" cy="149290"/>
          </a:xfrm>
          <a:prstGeom prst="straightConnector1">
            <a:avLst/>
          </a:prstGeom>
          <a:ln w="57150">
            <a:solidFill>
              <a:srgbClr val="A181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A1BE7D-97D5-DD63-1CA8-9709805A947E}"/>
              </a:ext>
            </a:extLst>
          </p:cNvPr>
          <p:cNvCxnSpPr>
            <a:cxnSpLocks/>
          </p:cNvCxnSpPr>
          <p:nvPr/>
        </p:nvCxnSpPr>
        <p:spPr>
          <a:xfrm flipV="1">
            <a:off x="3405673" y="2321310"/>
            <a:ext cx="5918719" cy="1310790"/>
          </a:xfrm>
          <a:prstGeom prst="straightConnector1">
            <a:avLst/>
          </a:prstGeom>
          <a:ln w="57150">
            <a:solidFill>
              <a:srgbClr val="A181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4EE5-4B65-217A-57E3-9851DC73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3574A41-E804-E47A-E685-3C150F3E2550}"/>
              </a:ext>
            </a:extLst>
          </p:cNvPr>
          <p:cNvSpPr txBox="1"/>
          <p:nvPr/>
        </p:nvSpPr>
        <p:spPr>
          <a:xfrm>
            <a:off x="203475" y="1551215"/>
            <a:ext cx="11310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Points to 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allowed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browse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in EVDC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logging 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logged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in,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restricted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have e.g. 6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embago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3A5593-74C8-B7B1-5DB8-580CF5D0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99" y="1191766"/>
            <a:ext cx="11488753" cy="3143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A427D4-7443-C334-F4F2-23A4AFF2AD21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A85919-A0C6-D494-86AE-3AF57F5E701B}"/>
              </a:ext>
            </a:extLst>
          </p:cNvPr>
          <p:cNvSpPr txBox="1"/>
          <p:nvPr/>
        </p:nvSpPr>
        <p:spPr>
          <a:xfrm>
            <a:off x="290946" y="304800"/>
            <a:ext cx="455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Search for In-situ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5DBDC6-BDB3-0E7B-51EC-5FEDF1F1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916" y="0"/>
            <a:ext cx="791616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EE026-AA6E-F653-5A4F-D2578FC4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833" y="0"/>
            <a:ext cx="7866333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11DB90-E2AF-3D75-83EF-A8F52C2D0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33" y="2771192"/>
            <a:ext cx="3864743" cy="258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9A4DFC-6984-6BED-B9A6-D16FA1AD8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953" y="0"/>
            <a:ext cx="7865542" cy="6858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1CE0542-D591-6368-AA5E-6DFF7861B4A2}"/>
              </a:ext>
            </a:extLst>
          </p:cNvPr>
          <p:cNvSpPr/>
          <p:nvPr/>
        </p:nvSpPr>
        <p:spPr>
          <a:xfrm>
            <a:off x="6420788" y="2239389"/>
            <a:ext cx="1929836" cy="834234"/>
          </a:xfrm>
          <a:prstGeom prst="ellipse">
            <a:avLst/>
          </a:prstGeom>
          <a:noFill/>
          <a:ln>
            <a:solidFill>
              <a:srgbClr val="A18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7B8E44-4918-B29A-6439-E41453AA41CD}"/>
              </a:ext>
            </a:extLst>
          </p:cNvPr>
          <p:cNvSpPr/>
          <p:nvPr/>
        </p:nvSpPr>
        <p:spPr>
          <a:xfrm>
            <a:off x="6777135" y="6110194"/>
            <a:ext cx="1445742" cy="741082"/>
          </a:xfrm>
          <a:prstGeom prst="ellipse">
            <a:avLst/>
          </a:prstGeom>
          <a:noFill/>
          <a:ln>
            <a:solidFill>
              <a:srgbClr val="A18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66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0A9A2-9386-A886-172C-AC7289393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8F67C7-10AB-DF28-5959-7808DA7720D0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44DFD-946D-30BE-C74D-B7CF681CD01A}"/>
              </a:ext>
            </a:extLst>
          </p:cNvPr>
          <p:cNvSpPr txBox="1"/>
          <p:nvPr/>
        </p:nvSpPr>
        <p:spPr>
          <a:xfrm>
            <a:off x="290946" y="304800"/>
            <a:ext cx="455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Search for In-situ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B682D-8EF2-4712-1D08-FE7F9E49B089}"/>
              </a:ext>
            </a:extLst>
          </p:cNvPr>
          <p:cNvSpPr txBox="1"/>
          <p:nvPr/>
        </p:nvSpPr>
        <p:spPr>
          <a:xfrm>
            <a:off x="290946" y="1436915"/>
            <a:ext cx="1649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 Text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0322-C2D6-619D-7CF9-387CD5F1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9" y="1296956"/>
            <a:ext cx="5909528" cy="4861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97552-E480-82EF-F7B5-8FCFD0BD3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65" y="1318757"/>
            <a:ext cx="5951833" cy="48394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623629-AA49-AE71-59D8-D12A629E1AAF}"/>
              </a:ext>
            </a:extLst>
          </p:cNvPr>
          <p:cNvSpPr/>
          <p:nvPr/>
        </p:nvSpPr>
        <p:spPr>
          <a:xfrm>
            <a:off x="4208411" y="1507493"/>
            <a:ext cx="1649107" cy="494696"/>
          </a:xfrm>
          <a:prstGeom prst="rect">
            <a:avLst/>
          </a:prstGeom>
          <a:solidFill>
            <a:srgbClr val="014E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Not </a:t>
            </a:r>
            <a:r>
              <a:rPr lang="nb-NO" dirty="0" err="1"/>
              <a:t>logged</a:t>
            </a:r>
            <a:r>
              <a:rPr lang="nb-NO" dirty="0"/>
              <a:t> 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C35137-0921-CCF8-0D74-CAF25EA13293}"/>
              </a:ext>
            </a:extLst>
          </p:cNvPr>
          <p:cNvSpPr/>
          <p:nvPr/>
        </p:nvSpPr>
        <p:spPr>
          <a:xfrm>
            <a:off x="10204842" y="1507493"/>
            <a:ext cx="1649107" cy="494696"/>
          </a:xfrm>
          <a:prstGeom prst="rect">
            <a:avLst/>
          </a:prstGeom>
          <a:solidFill>
            <a:srgbClr val="014E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Logged</a:t>
            </a:r>
            <a:r>
              <a:rPr lang="nb-NO" dirty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274066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B86C6-3D42-DE7C-21C1-3CBD1C506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70F6A0-EE24-F873-5EB1-6C6D37BE3526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E7210CA-6D44-5E1F-F91D-A7A2EBF6341E}"/>
              </a:ext>
            </a:extLst>
          </p:cNvPr>
          <p:cNvSpPr txBox="1"/>
          <p:nvPr/>
        </p:nvSpPr>
        <p:spPr>
          <a:xfrm>
            <a:off x="290946" y="304800"/>
            <a:ext cx="455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Search for In-situ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5CC2E-BB70-D14D-2C9C-6E3EB4CE646E}"/>
              </a:ext>
            </a:extLst>
          </p:cNvPr>
          <p:cNvSpPr txBox="1"/>
          <p:nvPr/>
        </p:nvSpPr>
        <p:spPr>
          <a:xfrm>
            <a:off x="290946" y="1436915"/>
            <a:ext cx="113867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Or… you can use the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 </a:t>
            </a:r>
            <a:r>
              <a:rPr lang="nb-NO" sz="2400" dirty="0">
                <a:hlinkClick r:id="rId3"/>
              </a:rPr>
              <a:t>dcio.evdc.nilu.no/</a:t>
            </a:r>
            <a:r>
              <a:rPr lang="nb-NO" sz="2400" dirty="0" err="1">
                <a:hlinkClick r:id="rId3"/>
              </a:rPr>
              <a:t>oaicat</a:t>
            </a:r>
            <a:r>
              <a:rPr lang="nb-NO" sz="2400" dirty="0">
                <a:hlinkClick r:id="rId3"/>
              </a:rPr>
              <a:t>/</a:t>
            </a:r>
            <a:r>
              <a:rPr lang="nb-NO" sz="2400" dirty="0" err="1">
                <a:hlinkClick r:id="rId3"/>
              </a:rPr>
              <a:t>OAIHandler?verb</a:t>
            </a:r>
            <a:r>
              <a:rPr lang="nb-NO" sz="2400" dirty="0">
                <a:hlinkClick r:id="rId3"/>
              </a:rPr>
              <a:t>=</a:t>
            </a:r>
            <a:r>
              <a:rPr lang="nb-NO" sz="2400" dirty="0" err="1">
                <a:hlinkClick r:id="rId3"/>
              </a:rPr>
              <a:t>GetRecord&amp;metadataPrefix</a:t>
            </a:r>
            <a:r>
              <a:rPr lang="nb-NO" sz="2400" dirty="0">
                <a:hlinkClick r:id="rId3"/>
              </a:rPr>
              <a:t>=</a:t>
            </a:r>
            <a:r>
              <a:rPr lang="nb-NO" sz="2400" dirty="0" err="1">
                <a:hlinkClick r:id="rId3"/>
              </a:rPr>
              <a:t>eocdcio&amp;identifier</a:t>
            </a:r>
            <a:r>
              <a:rPr lang="nb-NO" sz="2400" dirty="0">
                <a:hlinkClick r:id="rId3"/>
              </a:rPr>
              <a:t>=urn:x-dcio:evdc:urn:x-dcio:evdc:1826363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FFABF-677D-6E59-4FC8-9EE4DE1D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85" y="0"/>
            <a:ext cx="1000982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DF0704-4984-EF3D-2458-F687D45A5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290"/>
            <a:ext cx="12505552" cy="65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8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68E8F-C0C0-BB67-340C-AD9DCE6AC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53A366-A7F0-FC21-696F-349007F07ED5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7E520EE-D4CA-69CF-B4B3-9A89F11671B9}"/>
              </a:ext>
            </a:extLst>
          </p:cNvPr>
          <p:cNvSpPr txBox="1"/>
          <p:nvPr/>
        </p:nvSpPr>
        <p:spPr>
          <a:xfrm>
            <a:off x="290946" y="304800"/>
            <a:ext cx="455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Search for In-situ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20721-42F6-41F8-5E5C-DDAA5987ED6B}"/>
              </a:ext>
            </a:extLst>
          </p:cNvPr>
          <p:cNvSpPr txBox="1"/>
          <p:nvPr/>
        </p:nvSpPr>
        <p:spPr>
          <a:xfrm>
            <a:off x="290946" y="1436915"/>
            <a:ext cx="113867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Or… you can use the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 </a:t>
            </a:r>
            <a:r>
              <a:rPr lang="nb-NO" sz="2400" dirty="0">
                <a:hlinkClick r:id="rId3"/>
              </a:rPr>
              <a:t>dcio.evdc.nilu.no/</a:t>
            </a:r>
            <a:r>
              <a:rPr lang="nb-NO" sz="2400" dirty="0" err="1">
                <a:hlinkClick r:id="rId3"/>
              </a:rPr>
              <a:t>oaicat</a:t>
            </a:r>
            <a:r>
              <a:rPr lang="nb-NO" sz="2400" dirty="0">
                <a:hlinkClick r:id="rId3"/>
              </a:rPr>
              <a:t>/</a:t>
            </a:r>
            <a:r>
              <a:rPr lang="nb-NO" sz="2400" dirty="0" err="1">
                <a:hlinkClick r:id="rId3"/>
              </a:rPr>
              <a:t>OAIHandler?verb</a:t>
            </a:r>
            <a:r>
              <a:rPr lang="nb-NO" sz="2400" dirty="0">
                <a:hlinkClick r:id="rId3"/>
              </a:rPr>
              <a:t>=</a:t>
            </a:r>
            <a:r>
              <a:rPr lang="nb-NO" sz="2400" dirty="0" err="1">
                <a:hlinkClick r:id="rId3"/>
              </a:rPr>
              <a:t>GetRecord&amp;metadataPrefix</a:t>
            </a:r>
            <a:r>
              <a:rPr lang="nb-NO" sz="2400" dirty="0">
                <a:hlinkClick r:id="rId3"/>
              </a:rPr>
              <a:t>=</a:t>
            </a:r>
            <a:r>
              <a:rPr lang="nb-NO" sz="2400" dirty="0" err="1">
                <a:hlinkClick r:id="rId3"/>
              </a:rPr>
              <a:t>eocdcio&amp;identifier</a:t>
            </a:r>
            <a:r>
              <a:rPr lang="nb-NO" sz="2400" dirty="0">
                <a:hlinkClick r:id="rId3"/>
              </a:rPr>
              <a:t>=urn:x-dcio:evdc:urn:x-dcio:evdc:1826363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OAI-PMH</a:t>
            </a:r>
            <a:r>
              <a:rPr lang="nb-NO" sz="2400" dirty="0"/>
              <a:t> stands for </a:t>
            </a:r>
            <a:r>
              <a:rPr lang="nb-NO" sz="2400" b="1" dirty="0"/>
              <a:t>Open Archives Initiative </a:t>
            </a:r>
            <a:r>
              <a:rPr lang="nb-NO" sz="2400" b="1" dirty="0" err="1"/>
              <a:t>Protocol</a:t>
            </a:r>
            <a:r>
              <a:rPr lang="nb-NO" sz="2400" b="1" dirty="0"/>
              <a:t> for Metadata Harvesting</a:t>
            </a:r>
            <a:r>
              <a:rPr lang="nb-NO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OAI-PMH allows one system (a </a:t>
            </a:r>
            <a:r>
              <a:rPr lang="en-US" sz="2400" b="1" dirty="0"/>
              <a:t>harvester</a:t>
            </a:r>
            <a:r>
              <a:rPr lang="en-US" sz="2400" dirty="0"/>
              <a:t>) to gather metadata records from another system (a </a:t>
            </a:r>
            <a:r>
              <a:rPr lang="en-US" sz="2400" b="1" dirty="0"/>
              <a:t>data provider</a:t>
            </a:r>
            <a:r>
              <a:rPr lang="en-US" sz="2400" dirty="0"/>
              <a:t>) without manual export/import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new/updated/deleted in the archive since your last visit</a:t>
            </a:r>
            <a:endParaRPr lang="en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3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9E288-731A-D722-C5D9-BED892B35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5C2429-F693-EC4A-7ADD-973C3BFF4C5E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CCAB17-81C3-7493-0D7D-C8687B11643D}"/>
              </a:ext>
            </a:extLst>
          </p:cNvPr>
          <p:cNvSpPr txBox="1"/>
          <p:nvPr/>
        </p:nvSpPr>
        <p:spPr>
          <a:xfrm>
            <a:off x="290946" y="304800"/>
            <a:ext cx="5672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EVDC – Data formatting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3CA16-D55F-5CCE-0482-72EA7475FB1C}"/>
              </a:ext>
            </a:extLst>
          </p:cNvPr>
          <p:cNvSpPr txBox="1"/>
          <p:nvPr/>
        </p:nvSpPr>
        <p:spPr>
          <a:xfrm>
            <a:off x="290946" y="1436915"/>
            <a:ext cx="119010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EVDC supports .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hdf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.h5 and .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file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order to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OAI-PMH; a minimum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metadata is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EVDC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Generic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Earth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Metadata Standard (NASA, NDACC)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a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pre-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defined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metadata </a:t>
            </a:r>
            <a:r>
              <a:rPr lang="nb-NO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templates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originator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EVDC offers to </a:t>
            </a:r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coin</a:t>
            </a: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DOIs</a:t>
            </a: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host landing</a:t>
            </a:r>
          </a:p>
          <a:p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pages</a:t>
            </a: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self</a:t>
            </a: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assignment</a:t>
            </a: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via </a:t>
            </a:r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jupyter</a:t>
            </a:r>
            <a:r>
              <a:rPr lang="nb-NO" dirty="0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b-NO" dirty="0" err="1">
                <a:solidFill>
                  <a:srgbClr val="A181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notebook</a:t>
            </a:r>
            <a:endParaRPr lang="en-IT" dirty="0">
              <a:solidFill>
                <a:srgbClr val="A181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678C1-8BD6-A9E5-FC27-82CF4FC1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92558"/>
            <a:ext cx="7176654" cy="29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8928</TotalTime>
  <Words>822</Words>
  <Application>Microsoft Office PowerPoint</Application>
  <PresentationFormat>Widescreen</PresentationFormat>
  <Paragraphs>128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NotesEsa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Lorenza Versace</dc:creator>
  <cp:lastModifiedBy>Ann Mari Fjæraa</cp:lastModifiedBy>
  <cp:revision>26</cp:revision>
  <dcterms:created xsi:type="dcterms:W3CDTF">2024-11-20T12:46:24Z</dcterms:created>
  <dcterms:modified xsi:type="dcterms:W3CDTF">2025-11-06T13:32:15Z</dcterms:modified>
</cp:coreProperties>
</file>