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4"/>
  </p:sldMasterIdLst>
  <p:notesMasterIdLst>
    <p:notesMasterId r:id="rId27"/>
  </p:notesMasterIdLst>
  <p:sldIdLst>
    <p:sldId id="256" r:id="rId5"/>
    <p:sldId id="550" r:id="rId6"/>
    <p:sldId id="257" r:id="rId7"/>
    <p:sldId id="274" r:id="rId8"/>
    <p:sldId id="259" r:id="rId9"/>
    <p:sldId id="275" r:id="rId10"/>
    <p:sldId id="3119" r:id="rId11"/>
    <p:sldId id="260" r:id="rId12"/>
    <p:sldId id="262" r:id="rId13"/>
    <p:sldId id="3108" r:id="rId14"/>
    <p:sldId id="264" r:id="rId15"/>
    <p:sldId id="3109" r:id="rId16"/>
    <p:sldId id="3118" r:id="rId17"/>
    <p:sldId id="3116" r:id="rId18"/>
    <p:sldId id="3120" r:id="rId19"/>
    <p:sldId id="265" r:id="rId20"/>
    <p:sldId id="3114" r:id="rId21"/>
    <p:sldId id="267" r:id="rId22"/>
    <p:sldId id="3110" r:id="rId23"/>
    <p:sldId id="3111" r:id="rId24"/>
    <p:sldId id="3112" r:id="rId25"/>
    <p:sldId id="271" r:id="rId2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4D1C50-FEFB-7172-331E-8B3844FD596E}" v="19" dt="2026-02-09T14:35:17.841"/>
    <p1510:client id="{67C7150C-813A-0FB6-3F0A-3024606BC840}" v="1199" dt="2026-02-11T08:33:53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07EC7-0E9A-455D-80D3-32FE1B30F404}" type="datetimeFigureOut">
              <a:rPr lang="en-GB" smtClean="0"/>
              <a:t>30/04/2026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4CACF-0599-4CB8-A903-896D6397B3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575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705" indent="-179705"/>
            <a:r>
              <a:rPr lang="nb-NO" b="1"/>
              <a:t>EBAS web-</a:t>
            </a:r>
            <a:r>
              <a:rPr lang="nb-NO" b="1" err="1"/>
              <a:t>interface</a:t>
            </a:r>
            <a:r>
              <a:rPr lang="nb-NO" b="1"/>
              <a:t> </a:t>
            </a:r>
            <a:r>
              <a:rPr lang="nb-NO" b="1" err="1"/>
              <a:t>functions</a:t>
            </a:r>
            <a:r>
              <a:rPr lang="nb-NO" b="1"/>
              <a:t>:</a:t>
            </a:r>
            <a:endParaRPr lang="en-US"/>
          </a:p>
          <a:p>
            <a:pPr marL="179705" indent="-179705">
              <a:buFont typeface="Arial,Sans-Serif"/>
              <a:buChar char="•"/>
            </a:pPr>
            <a:r>
              <a:rPr lang="nb-NO" err="1"/>
              <a:t>Search</a:t>
            </a:r>
            <a:r>
              <a:rPr lang="nb-NO"/>
              <a:t> </a:t>
            </a:r>
            <a:r>
              <a:rPr lang="nb-NO" err="1"/>
              <a:t>datasets</a:t>
            </a:r>
            <a:r>
              <a:rPr lang="nb-NO"/>
              <a:t> by </a:t>
            </a:r>
            <a:r>
              <a:rPr lang="nb-NO" err="1"/>
              <a:t>criteria</a:t>
            </a:r>
            <a:r>
              <a:rPr lang="nb-NO"/>
              <a:t>: Framework, country, </a:t>
            </a:r>
            <a:r>
              <a:rPr lang="nb-NO" err="1"/>
              <a:t>station</a:t>
            </a:r>
            <a:r>
              <a:rPr lang="nb-NO"/>
              <a:t>, </a:t>
            </a:r>
            <a:r>
              <a:rPr lang="nb-NO" err="1"/>
              <a:t>matrix</a:t>
            </a:r>
            <a:r>
              <a:rPr lang="nb-NO"/>
              <a:t>, instrument type, </a:t>
            </a:r>
            <a:r>
              <a:rPr lang="nb-NO" err="1"/>
              <a:t>component</a:t>
            </a:r>
            <a:r>
              <a:rPr lang="nb-NO"/>
              <a:t>.</a:t>
            </a:r>
            <a:endParaRPr lang="en-US"/>
          </a:p>
          <a:p>
            <a:endParaRPr lang="nb-NO"/>
          </a:p>
          <a:p>
            <a:pPr marL="179705" indent="-179705">
              <a:buFont typeface="Arial,Sans-Serif"/>
              <a:buChar char="•"/>
            </a:pPr>
            <a:r>
              <a:rPr lang="nb-NO" err="1"/>
              <a:t>Visualise</a:t>
            </a:r>
            <a:r>
              <a:rPr lang="nb-NO"/>
              <a:t> </a:t>
            </a:r>
            <a:r>
              <a:rPr lang="nb-NO" err="1"/>
              <a:t>distribution</a:t>
            </a:r>
            <a:r>
              <a:rPr lang="nb-NO"/>
              <a:t> </a:t>
            </a:r>
            <a:r>
              <a:rPr lang="nb-NO" err="1"/>
              <a:t>of</a:t>
            </a:r>
            <a:r>
              <a:rPr lang="nb-NO"/>
              <a:t> </a:t>
            </a:r>
            <a:r>
              <a:rPr lang="nb-NO" err="1"/>
              <a:t>stations</a:t>
            </a:r>
            <a:r>
              <a:rPr lang="nb-NO"/>
              <a:t>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map</a:t>
            </a:r>
            <a:r>
              <a:rPr lang="nb-NO"/>
              <a:t>.</a:t>
            </a:r>
            <a:endParaRPr lang="en-US"/>
          </a:p>
          <a:p>
            <a:pPr marL="179705" indent="-179705">
              <a:buFont typeface="Arial,Sans-Serif"/>
              <a:buChar char="•"/>
            </a:pPr>
            <a:endParaRPr lang="nb-NO"/>
          </a:p>
          <a:p>
            <a:pPr marL="179705" indent="-179705">
              <a:buFont typeface="Arial,Sans-Serif"/>
              <a:buChar char="•"/>
            </a:pPr>
            <a:r>
              <a:rPr lang="nb-NO" err="1"/>
              <a:t>Manage</a:t>
            </a:r>
            <a:r>
              <a:rPr lang="nb-NO"/>
              <a:t> </a:t>
            </a:r>
            <a:r>
              <a:rPr lang="nb-NO" err="1"/>
              <a:t>access</a:t>
            </a:r>
            <a:r>
              <a:rPr lang="nb-NO"/>
              <a:t> </a:t>
            </a:r>
            <a:r>
              <a:rPr lang="nb-NO" err="1"/>
              <a:t>restricted</a:t>
            </a:r>
            <a:r>
              <a:rPr lang="nb-NO"/>
              <a:t> data.</a:t>
            </a:r>
            <a:endParaRPr lang="en-US"/>
          </a:p>
          <a:p>
            <a:pPr marL="179705" indent="-179705">
              <a:buFont typeface="Arial,Sans-Serif"/>
              <a:buChar char="•"/>
            </a:pPr>
            <a:endParaRPr lang="nb-NO"/>
          </a:p>
          <a:p>
            <a:pPr marL="179705" indent="-179705">
              <a:buFont typeface="Arial,Sans-Serif"/>
              <a:buChar char="•"/>
            </a:pPr>
            <a:r>
              <a:rPr lang="nb-NO"/>
              <a:t>Links to </a:t>
            </a:r>
            <a:r>
              <a:rPr lang="nb-NO" err="1"/>
              <a:t>other</a:t>
            </a:r>
            <a:r>
              <a:rPr lang="nb-NO"/>
              <a:t> </a:t>
            </a:r>
            <a:r>
              <a:rPr lang="nb-NO" err="1"/>
              <a:t>resources</a:t>
            </a:r>
            <a:r>
              <a:rPr lang="nb-NO"/>
              <a:t>, e.g. </a:t>
            </a:r>
            <a:r>
              <a:rPr lang="nb-NO" err="1"/>
              <a:t>trajectory</a:t>
            </a:r>
            <a:r>
              <a:rPr lang="nb-NO"/>
              <a:t> </a:t>
            </a:r>
            <a:r>
              <a:rPr lang="nb-NO" err="1"/>
              <a:t>calculations</a:t>
            </a:r>
            <a:r>
              <a:rPr lang="nb-NO"/>
              <a:t> for </a:t>
            </a:r>
            <a:r>
              <a:rPr lang="nb-NO" err="1"/>
              <a:t>station</a:t>
            </a:r>
            <a:r>
              <a:rPr lang="nb-NO"/>
              <a:t> </a:t>
            </a:r>
            <a:endParaRPr lang="en-US"/>
          </a:p>
          <a:p>
            <a:pPr marL="179705" indent="-179705">
              <a:buFont typeface="Arial,Sans-Serif"/>
              <a:buChar char="•"/>
            </a:pPr>
            <a:endParaRPr lang="nb-NO"/>
          </a:p>
          <a:p>
            <a:pPr marL="179705" indent="-179705">
              <a:buFont typeface="Arial,Sans-Serif"/>
              <a:buChar char="•"/>
            </a:pPr>
            <a:r>
              <a:rPr lang="nb-NO"/>
              <a:t>Plot, </a:t>
            </a:r>
            <a:r>
              <a:rPr lang="nb-NO" err="1"/>
              <a:t>browse</a:t>
            </a:r>
            <a:r>
              <a:rPr lang="nb-NO"/>
              <a:t>, </a:t>
            </a:r>
            <a:r>
              <a:rPr lang="nb-NO" err="1"/>
              <a:t>compare</a:t>
            </a:r>
            <a:r>
              <a:rPr lang="nb-NO"/>
              <a:t> </a:t>
            </a:r>
            <a:r>
              <a:rPr lang="nb-NO" err="1"/>
              <a:t>datasets</a:t>
            </a:r>
          </a:p>
          <a:p>
            <a:endParaRPr lang="nb-NO"/>
          </a:p>
          <a:p>
            <a:pPr marL="179705" indent="-179705">
              <a:buFont typeface="Arial,Sans-Serif"/>
              <a:buChar char="•"/>
            </a:pPr>
            <a:r>
              <a:rPr lang="nb-NO" err="1"/>
              <a:t>Download</a:t>
            </a:r>
            <a:r>
              <a:rPr lang="nb-NO"/>
              <a:t> data.</a:t>
            </a:r>
            <a:endParaRPr lang="en-US"/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4CACF-0599-4CB8-A903-896D6397B35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045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  <a:p>
            <a:pPr marL="179705" indent="-179705"/>
            <a:r>
              <a:rPr lang="nb-NO" b="1" err="1"/>
              <a:t>Search</a:t>
            </a:r>
            <a:r>
              <a:rPr lang="nb-NO" b="1"/>
              <a:t> </a:t>
            </a:r>
            <a:r>
              <a:rPr lang="nb-NO" b="1" err="1"/>
              <a:t>result</a:t>
            </a:r>
            <a:r>
              <a:rPr lang="nb-NO" b="1"/>
              <a:t> </a:t>
            </a:r>
            <a:r>
              <a:rPr lang="nb-NO" b="1" err="1"/>
              <a:t>page</a:t>
            </a:r>
            <a:r>
              <a:rPr lang="nb-NO" b="1"/>
              <a:t> </a:t>
            </a:r>
            <a:r>
              <a:rPr lang="nb-NO"/>
              <a:t>:</a:t>
            </a:r>
            <a:endParaRPr lang="en-US"/>
          </a:p>
          <a:p>
            <a:pPr marL="179705" indent="-179705"/>
            <a:endParaRPr lang="nb-NO"/>
          </a:p>
          <a:p>
            <a:pPr marL="179705" indent="-179705">
              <a:buFont typeface="Arial,Sans-Serif"/>
              <a:buChar char="•"/>
            </a:pPr>
            <a:r>
              <a:rPr lang="nb-NO"/>
              <a:t>Lists </a:t>
            </a:r>
            <a:r>
              <a:rPr lang="nb-NO" err="1"/>
              <a:t>datsets</a:t>
            </a:r>
            <a:r>
              <a:rPr lang="nb-NO"/>
              <a:t> </a:t>
            </a:r>
            <a:r>
              <a:rPr lang="nb-NO" err="1"/>
              <a:t>that</a:t>
            </a:r>
            <a:r>
              <a:rPr lang="nb-NO"/>
              <a:t> </a:t>
            </a:r>
            <a:r>
              <a:rPr lang="nb-NO" err="1"/>
              <a:t>meet</a:t>
            </a:r>
            <a:r>
              <a:rPr lang="nb-NO"/>
              <a:t> </a:t>
            </a:r>
            <a:r>
              <a:rPr lang="nb-NO" err="1"/>
              <a:t>search</a:t>
            </a:r>
            <a:r>
              <a:rPr lang="nb-NO"/>
              <a:t> </a:t>
            </a:r>
            <a:r>
              <a:rPr lang="nb-NO" err="1"/>
              <a:t>criteria</a:t>
            </a:r>
            <a:r>
              <a:rPr lang="nb-NO"/>
              <a:t> </a:t>
            </a:r>
            <a:r>
              <a:rPr lang="nb-NO" err="1"/>
              <a:t>set</a:t>
            </a:r>
            <a:r>
              <a:rPr lang="nb-NO"/>
              <a:t>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home</a:t>
            </a:r>
            <a:r>
              <a:rPr lang="nb-NO"/>
              <a:t> </a:t>
            </a:r>
            <a:r>
              <a:rPr lang="nb-NO" err="1"/>
              <a:t>page</a:t>
            </a:r>
            <a:r>
              <a:rPr lang="nb-NO"/>
              <a:t>.</a:t>
            </a:r>
            <a:endParaRPr lang="en-US"/>
          </a:p>
          <a:p>
            <a:pPr marL="179705" indent="-179705">
              <a:buFont typeface="Arial,Sans-Serif"/>
              <a:buChar char="•"/>
            </a:pPr>
            <a:endParaRPr lang="nb-NO"/>
          </a:p>
          <a:p>
            <a:pPr marL="179705" indent="-179705">
              <a:buFont typeface="Arial,Sans-Serif"/>
              <a:buChar char="•"/>
            </a:pPr>
            <a:r>
              <a:rPr lang="nb-NO" err="1"/>
              <a:t>Datasets</a:t>
            </a:r>
            <a:r>
              <a:rPr lang="nb-NO"/>
              <a:t> </a:t>
            </a:r>
            <a:r>
              <a:rPr lang="nb-NO" err="1"/>
              <a:t>that</a:t>
            </a:r>
            <a:r>
              <a:rPr lang="nb-NO"/>
              <a:t> </a:t>
            </a:r>
            <a:r>
              <a:rPr lang="nb-NO" err="1"/>
              <a:t>are</a:t>
            </a:r>
            <a:r>
              <a:rPr lang="nb-NO"/>
              <a:t> present, </a:t>
            </a:r>
            <a:r>
              <a:rPr lang="nb-NO" err="1"/>
              <a:t>but</a:t>
            </a:r>
            <a:r>
              <a:rPr lang="nb-NO"/>
              <a:t> </a:t>
            </a:r>
            <a:r>
              <a:rPr lang="nb-NO" err="1"/>
              <a:t>access</a:t>
            </a:r>
            <a:r>
              <a:rPr lang="nb-NO"/>
              <a:t> </a:t>
            </a:r>
            <a:r>
              <a:rPr lang="nb-NO" err="1"/>
              <a:t>restricted</a:t>
            </a:r>
            <a:r>
              <a:rPr lang="nb-NO"/>
              <a:t>, </a:t>
            </a:r>
            <a:r>
              <a:rPr lang="nb-NO" err="1"/>
              <a:t>are</a:t>
            </a:r>
            <a:r>
              <a:rPr lang="nb-NO"/>
              <a:t> </a:t>
            </a:r>
            <a:r>
              <a:rPr lang="nb-NO" err="1"/>
              <a:t>displayed</a:t>
            </a:r>
            <a:r>
              <a:rPr lang="nb-NO"/>
              <a:t> in </a:t>
            </a:r>
            <a:r>
              <a:rPr lang="nb-NO" err="1"/>
              <a:t>grey</a:t>
            </a:r>
            <a:r>
              <a:rPr lang="nb-NO"/>
              <a:t>.</a:t>
            </a:r>
            <a:endParaRPr lang="en-US"/>
          </a:p>
          <a:p>
            <a:pPr marL="179705" indent="-179705">
              <a:buFont typeface="Arial,Sans-Serif"/>
              <a:buChar char="•"/>
            </a:pPr>
            <a:endParaRPr lang="nb-NO"/>
          </a:p>
          <a:p>
            <a:pPr marL="179705" indent="-179705">
              <a:buFont typeface="Arial,Sans-Serif"/>
              <a:buChar char="•"/>
            </a:pPr>
            <a:r>
              <a:rPr lang="nb-NO"/>
              <a:t>Time </a:t>
            </a:r>
            <a:r>
              <a:rPr lang="nb-NO" err="1"/>
              <a:t>period</a:t>
            </a:r>
            <a:r>
              <a:rPr lang="nb-NO"/>
              <a:t> for plotting or </a:t>
            </a:r>
            <a:r>
              <a:rPr lang="nb-NO" err="1"/>
              <a:t>download</a:t>
            </a:r>
            <a:r>
              <a:rPr lang="nb-NO"/>
              <a:t> to be </a:t>
            </a:r>
            <a:r>
              <a:rPr lang="nb-NO" err="1"/>
              <a:t>selected</a:t>
            </a:r>
            <a:r>
              <a:rPr lang="nb-NO"/>
              <a:t> </a:t>
            </a:r>
            <a:r>
              <a:rPr lang="nb-NO" err="1"/>
              <a:t>on</a:t>
            </a:r>
            <a:r>
              <a:rPr lang="nb-NO"/>
              <a:t> </a:t>
            </a:r>
            <a:r>
              <a:rPr lang="nb-NO" err="1"/>
              <a:t>top</a:t>
            </a:r>
            <a:r>
              <a:rPr lang="nb-NO"/>
              <a:t> (</a:t>
            </a:r>
            <a:r>
              <a:rPr lang="nb-NO" err="1"/>
              <a:t>select</a:t>
            </a:r>
            <a:r>
              <a:rPr lang="nb-NO"/>
              <a:t> </a:t>
            </a:r>
            <a:r>
              <a:rPr lang="nb-NO" err="1"/>
              <a:t>appropriate</a:t>
            </a:r>
            <a:r>
              <a:rPr lang="nb-NO"/>
              <a:t> radio </a:t>
            </a:r>
            <a:r>
              <a:rPr lang="nb-NO" err="1"/>
              <a:t>button</a:t>
            </a:r>
            <a:r>
              <a:rPr lang="nb-NO"/>
              <a:t>!).</a:t>
            </a:r>
            <a:endParaRPr lang="en-US"/>
          </a:p>
          <a:p>
            <a:pPr marL="179705" indent="-179705">
              <a:buFont typeface="Arial,Sans-Serif"/>
              <a:buChar char="•"/>
            </a:pPr>
            <a:endParaRPr lang="nb-NO"/>
          </a:p>
          <a:p>
            <a:pPr marL="179705" indent="-179705">
              <a:buFont typeface="Arial,Sans-Serif"/>
              <a:buChar char="•"/>
            </a:pPr>
            <a:endParaRPr lang="nb-NO"/>
          </a:p>
          <a:p>
            <a:r>
              <a:rPr lang="nb-NO" b="1"/>
              <a:t>Plot </a:t>
            </a:r>
            <a:r>
              <a:rPr lang="nb-NO" b="1" err="1"/>
              <a:t>page</a:t>
            </a:r>
            <a:r>
              <a:rPr lang="nb-NO" b="1"/>
              <a:t> for </a:t>
            </a:r>
            <a:r>
              <a:rPr lang="nb-NO" b="1" err="1"/>
              <a:t>selected</a:t>
            </a:r>
            <a:r>
              <a:rPr lang="nb-NO" b="1"/>
              <a:t> </a:t>
            </a:r>
            <a:r>
              <a:rPr lang="nb-NO" b="1" err="1"/>
              <a:t>datasets</a:t>
            </a:r>
            <a:r>
              <a:rPr lang="nb-NO"/>
              <a:t>:</a:t>
            </a:r>
            <a:endParaRPr lang="en-US"/>
          </a:p>
          <a:p>
            <a:pPr marL="171450" indent="-171450">
              <a:buFont typeface="Arial"/>
              <a:buChar char="•"/>
            </a:pPr>
            <a:endParaRPr lang="nb-NO"/>
          </a:p>
          <a:p>
            <a:pPr marL="179705" indent="-179705">
              <a:buFont typeface="Arial,Sans-Serif"/>
              <a:buChar char="•"/>
            </a:pPr>
            <a:r>
              <a:rPr lang="nb-NO"/>
              <a:t>Screen, </a:t>
            </a:r>
            <a:r>
              <a:rPr lang="nb-NO" err="1"/>
              <a:t>evaluate</a:t>
            </a:r>
            <a:r>
              <a:rPr lang="nb-NO"/>
              <a:t>, </a:t>
            </a:r>
            <a:r>
              <a:rPr lang="nb-NO" err="1"/>
              <a:t>compare</a:t>
            </a:r>
            <a:r>
              <a:rPr lang="nb-NO"/>
              <a:t> </a:t>
            </a:r>
            <a:r>
              <a:rPr lang="nb-NO" err="1"/>
              <a:t>between</a:t>
            </a:r>
            <a:r>
              <a:rPr lang="nb-NO"/>
              <a:t> instruments, </a:t>
            </a:r>
            <a:r>
              <a:rPr lang="nb-NO" err="1"/>
              <a:t>compare</a:t>
            </a:r>
            <a:r>
              <a:rPr lang="nb-NO"/>
              <a:t> </a:t>
            </a:r>
            <a:r>
              <a:rPr lang="nb-NO" err="1"/>
              <a:t>between</a:t>
            </a:r>
            <a:r>
              <a:rPr lang="nb-NO"/>
              <a:t> </a:t>
            </a:r>
            <a:r>
              <a:rPr lang="nb-NO" err="1"/>
              <a:t>stations</a:t>
            </a:r>
            <a:r>
              <a:rPr lang="nb-NO"/>
              <a:t>, …</a:t>
            </a:r>
            <a:endParaRPr lang="en-US"/>
          </a:p>
          <a:p>
            <a:pPr marL="171450" indent="-171450">
              <a:buFont typeface="Arial"/>
              <a:buChar char="•"/>
            </a:pPr>
            <a:endParaRPr lang="nb-NO"/>
          </a:p>
          <a:p>
            <a:pPr marL="179705" indent="-179705">
              <a:buFont typeface="Arial,Sans-Serif"/>
              <a:buChar char="•"/>
            </a:pPr>
            <a:r>
              <a:rPr lang="nb-NO" err="1"/>
              <a:t>Download</a:t>
            </a:r>
            <a:r>
              <a:rPr lang="nb-NO"/>
              <a:t> </a:t>
            </a:r>
            <a:r>
              <a:rPr lang="nb-NO" err="1"/>
              <a:t>datasets</a:t>
            </a:r>
            <a:r>
              <a:rPr lang="nb-NO"/>
              <a:t> (data is </a:t>
            </a:r>
            <a:r>
              <a:rPr lang="nb-NO" err="1"/>
              <a:t>automatcally</a:t>
            </a:r>
            <a:r>
              <a:rPr lang="nb-NO"/>
              <a:t> </a:t>
            </a:r>
            <a:r>
              <a:rPr lang="nb-NO" err="1"/>
              <a:t>grouped</a:t>
            </a:r>
            <a:r>
              <a:rPr lang="nb-NO"/>
              <a:t> by instrument).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4CACF-0599-4CB8-A903-896D6397B35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69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Find dataset in EBAS, showcase search, choosing of datasets and plotting. 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Find same dataset in ACTRIS, showcase search, vocabulary, dataset list, basket (incl coverage) and metadata information pages + facility pages. 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Showcase FLEXPART for the same station. 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Then open VRE and showcase some examples: 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latin typeface="Calibri"/>
                <a:ea typeface="Calibri"/>
                <a:cs typeface="Calibri"/>
              </a:rPr>
              <a:t>Stations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latin typeface="Calibri"/>
                <a:ea typeface="Calibri"/>
                <a:cs typeface="Calibri"/>
              </a:rPr>
              <a:t>Data Portal vs Metadata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Combine data, trends 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latin typeface="Calibri"/>
                <a:ea typeface="Calibri"/>
                <a:cs typeface="Calibri"/>
              </a:rPr>
              <a:t>FLEXPART example. 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Calibri"/>
                <a:ea typeface="Calibri"/>
                <a:cs typeface="Calibri"/>
              </a:rPr>
              <a:t>EBAS-io?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4CACF-0599-4CB8-A903-896D6397B35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263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, tekst og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914F-F0E6-008B-70AF-B8FC50E7D8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74339" y="4195582"/>
            <a:ext cx="3661867" cy="722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651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218A107-A003-9784-1F67-E3719661B7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71222" y="2181477"/>
            <a:ext cx="3664984" cy="1815681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E566970-0FB6-EB05-0867-0B3D7D8F40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794" y="766057"/>
            <a:ext cx="6095206" cy="5325885"/>
          </a:xfrm>
          <a:custGeom>
            <a:avLst/>
            <a:gdLst>
              <a:gd name="connsiteX0" fmla="*/ 4861225 w 12188825"/>
              <a:gd name="connsiteY0" fmla="*/ 0 h 10650537"/>
              <a:gd name="connsiteX1" fmla="*/ 6094413 w 12188825"/>
              <a:gd name="connsiteY1" fmla="*/ 0 h 10650537"/>
              <a:gd name="connsiteX2" fmla="*/ 7327601 w 12188825"/>
              <a:gd name="connsiteY2" fmla="*/ 0 h 10650537"/>
              <a:gd name="connsiteX3" fmla="*/ 12188825 w 12188825"/>
              <a:gd name="connsiteY3" fmla="*/ 0 h 10650537"/>
              <a:gd name="connsiteX4" fmla="*/ 12188825 w 12188825"/>
              <a:gd name="connsiteY4" fmla="*/ 4861225 h 10650537"/>
              <a:gd name="connsiteX5" fmla="*/ 12188825 w 12188825"/>
              <a:gd name="connsiteY5" fmla="*/ 5789312 h 10650537"/>
              <a:gd name="connsiteX6" fmla="*/ 12188825 w 12188825"/>
              <a:gd name="connsiteY6" fmla="*/ 10650537 h 10650537"/>
              <a:gd name="connsiteX7" fmla="*/ 7327601 w 12188825"/>
              <a:gd name="connsiteY7" fmla="*/ 10650537 h 10650537"/>
              <a:gd name="connsiteX8" fmla="*/ 6094413 w 12188825"/>
              <a:gd name="connsiteY8" fmla="*/ 10650537 h 10650537"/>
              <a:gd name="connsiteX9" fmla="*/ 4861225 w 12188825"/>
              <a:gd name="connsiteY9" fmla="*/ 10650537 h 10650537"/>
              <a:gd name="connsiteX10" fmla="*/ 0 w 12188825"/>
              <a:gd name="connsiteY10" fmla="*/ 5789312 h 10650537"/>
              <a:gd name="connsiteX11" fmla="*/ 0 w 12188825"/>
              <a:gd name="connsiteY11" fmla="*/ 4861225 h 10650537"/>
              <a:gd name="connsiteX12" fmla="*/ 4861225 w 12188825"/>
              <a:gd name="connsiteY12" fmla="*/ 0 h 1065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825" h="10650537">
                <a:moveTo>
                  <a:pt x="4861225" y="0"/>
                </a:moveTo>
                <a:lnTo>
                  <a:pt x="6094413" y="0"/>
                </a:lnTo>
                <a:lnTo>
                  <a:pt x="7327601" y="0"/>
                </a:lnTo>
                <a:lnTo>
                  <a:pt x="12188825" y="0"/>
                </a:lnTo>
                <a:lnTo>
                  <a:pt x="12188825" y="4861225"/>
                </a:lnTo>
                <a:lnTo>
                  <a:pt x="12188825" y="5789312"/>
                </a:lnTo>
                <a:lnTo>
                  <a:pt x="12188825" y="10650537"/>
                </a:lnTo>
                <a:lnTo>
                  <a:pt x="7327601" y="10650537"/>
                </a:lnTo>
                <a:lnTo>
                  <a:pt x="6094413" y="10650537"/>
                </a:lnTo>
                <a:lnTo>
                  <a:pt x="4861225" y="10650537"/>
                </a:lnTo>
                <a:cubicBezTo>
                  <a:pt x="2176445" y="10650537"/>
                  <a:pt x="0" y="8474092"/>
                  <a:pt x="0" y="5789312"/>
                </a:cubicBezTo>
                <a:lnTo>
                  <a:pt x="0" y="4861225"/>
                </a:lnTo>
                <a:cubicBezTo>
                  <a:pt x="0" y="2176445"/>
                  <a:pt x="2176445" y="0"/>
                  <a:pt x="4861225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7509184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10789830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8A496E-AC01-0293-3FDC-F2B3890C15B4}"/>
              </a:ext>
            </a:extLst>
          </p:cNvPr>
          <p:cNvSpPr txBox="1"/>
          <p:nvPr userDrawn="1"/>
        </p:nvSpPr>
        <p:spPr>
          <a:xfrm>
            <a:off x="4196046" y="6550223"/>
            <a:ext cx="24645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>
                <a:solidFill>
                  <a:schemeClr val="accent6"/>
                </a:solidFill>
              </a:rPr>
              <a:t>Avdelingsmøte 23. januar 2026</a:t>
            </a:r>
          </a:p>
        </p:txBody>
      </p:sp>
    </p:spTree>
    <p:extLst>
      <p:ext uri="{BB962C8B-B14F-4D97-AF65-F5344CB8AC3E}">
        <p14:creationId xmlns:p14="http://schemas.microsoft.com/office/powerpoint/2010/main" val="2917643765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uten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889620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072932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8888" y="1901377"/>
            <a:ext cx="5072932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3399862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re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1" y="1901377"/>
            <a:ext cx="3172848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8972" y="1901377"/>
            <a:ext cx="3172848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B3A9708-4AE9-F019-9501-E3B5DE3EF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0481" y="1901377"/>
            <a:ext cx="3172848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0335908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10789830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B3268B-2C50-643D-5143-6E29B16B81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196" y="1912734"/>
            <a:ext cx="10789830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656818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o under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0155F14-35DB-16CB-95BD-29A9B2C3FC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5072932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88F53E0-533A-D08F-1BC3-5B461DEF56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8888" y="1912734"/>
            <a:ext cx="5072932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9C0D00E-E4BE-125D-F7AC-2855CB6A61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072137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1B5A5EB-ACCC-6346-2793-E4E2D81333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9683" y="2344887"/>
            <a:ext cx="5072137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DF17E-A196-8B81-D6CD-B1CD21349806}"/>
              </a:ext>
            </a:extLst>
          </p:cNvPr>
          <p:cNvSpPr txBox="1"/>
          <p:nvPr userDrawn="1"/>
        </p:nvSpPr>
        <p:spPr>
          <a:xfrm>
            <a:off x="4196046" y="6550223"/>
            <a:ext cx="24645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>
                <a:solidFill>
                  <a:schemeClr val="accent6"/>
                </a:solidFill>
              </a:rPr>
              <a:t>Avdelingsmøte 23. januar 2026</a:t>
            </a:r>
          </a:p>
        </p:txBody>
      </p:sp>
    </p:spTree>
    <p:extLst>
      <p:ext uri="{BB962C8B-B14F-4D97-AF65-F5344CB8AC3E}">
        <p14:creationId xmlns:p14="http://schemas.microsoft.com/office/powerpoint/2010/main" val="902356511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re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8972" y="2344887"/>
            <a:ext cx="3172848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B3A9708-4AE9-F019-9501-E3B5DE3EF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0481" y="2344887"/>
            <a:ext cx="3172848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B0B0E72-7785-39B6-C237-61CEFEC5FE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196" y="1912734"/>
            <a:ext cx="31728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51880C4-9DDB-2499-EE30-F5D7B8B0F1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3172054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2B107B4-68A0-6AC4-9C79-62B11C376A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0481" y="1912734"/>
            <a:ext cx="31728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06F9BFC-BF88-9E6E-EB2B-C995EECB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78972" y="1912734"/>
            <a:ext cx="31728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0305498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416876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9631026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størr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4994681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4994681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62088"/>
            <a:ext cx="6096000" cy="4959435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6492912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to bild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416876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1982" y="0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A4BD170-93B2-B338-8EAD-D6D6CCB98B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9241" y="3504762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8232609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F2997DE-8C90-FB1E-AAA0-179CBC4D3A27}"/>
              </a:ext>
            </a:extLst>
          </p:cNvPr>
          <p:cNvSpPr/>
          <p:nvPr/>
        </p:nvSpPr>
        <p:spPr>
          <a:xfrm>
            <a:off x="18594" y="0"/>
            <a:ext cx="12173406" cy="6858000"/>
          </a:xfrm>
          <a:custGeom>
            <a:avLst/>
            <a:gdLst>
              <a:gd name="connsiteX0" fmla="*/ 0 w 24329718"/>
              <a:gd name="connsiteY0" fmla="*/ 0 h 13700718"/>
              <a:gd name="connsiteX1" fmla="*/ 24329718 w 24329718"/>
              <a:gd name="connsiteY1" fmla="*/ 0 h 13700718"/>
              <a:gd name="connsiteX2" fmla="*/ 24329718 w 24329718"/>
              <a:gd name="connsiteY2" fmla="*/ 13700718 h 13700718"/>
              <a:gd name="connsiteX3" fmla="*/ 0 w 24329718"/>
              <a:gd name="connsiteY3" fmla="*/ 13700718 h 1370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9718" h="13700718">
                <a:moveTo>
                  <a:pt x="0" y="0"/>
                </a:moveTo>
                <a:lnTo>
                  <a:pt x="24329718" y="0"/>
                </a:lnTo>
                <a:lnTo>
                  <a:pt x="24329718" y="13700718"/>
                </a:lnTo>
                <a:lnTo>
                  <a:pt x="0" y="13700718"/>
                </a:lnTo>
                <a:close/>
              </a:path>
            </a:pathLst>
          </a:custGeom>
          <a:solidFill>
            <a:srgbClr val="9FD2FE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012CA1B-EB59-2C70-E6F8-74820C3BB231}"/>
              </a:ext>
            </a:extLst>
          </p:cNvPr>
          <p:cNvSpPr/>
          <p:nvPr/>
        </p:nvSpPr>
        <p:spPr>
          <a:xfrm>
            <a:off x="-615" y="0"/>
            <a:ext cx="9146423" cy="6857950"/>
          </a:xfrm>
          <a:custGeom>
            <a:avLst/>
            <a:gdLst>
              <a:gd name="connsiteX0" fmla="*/ 0 w 18290464"/>
              <a:gd name="connsiteY0" fmla="*/ 0 h 13714314"/>
              <a:gd name="connsiteX1" fmla="*/ 15835241 w 18290464"/>
              <a:gd name="connsiteY1" fmla="*/ 0 h 13714314"/>
              <a:gd name="connsiteX2" fmla="*/ 16014316 w 18290464"/>
              <a:gd name="connsiteY2" fmla="*/ 184725 h 13714314"/>
              <a:gd name="connsiteX3" fmla="*/ 18290464 w 18290464"/>
              <a:gd name="connsiteY3" fmla="*/ 6838109 h 13714314"/>
              <a:gd name="connsiteX4" fmla="*/ 15982497 w 18290464"/>
              <a:gd name="connsiteY4" fmla="*/ 13456853 h 13714314"/>
              <a:gd name="connsiteX5" fmla="*/ 15732626 w 18290464"/>
              <a:gd name="connsiteY5" fmla="*/ 13714314 h 13714314"/>
              <a:gd name="connsiteX6" fmla="*/ 0 w 18290464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4" h="13714314">
                <a:moveTo>
                  <a:pt x="0" y="0"/>
                </a:moveTo>
                <a:lnTo>
                  <a:pt x="15835241" y="0"/>
                </a:lnTo>
                <a:lnTo>
                  <a:pt x="16014316" y="184725"/>
                </a:lnTo>
                <a:cubicBezTo>
                  <a:pt x="17491158" y="1797701"/>
                  <a:pt x="18290464" y="4055047"/>
                  <a:pt x="18290464" y="6838109"/>
                </a:cubicBezTo>
                <a:cubicBezTo>
                  <a:pt x="18290464" y="9579843"/>
                  <a:pt x="17471192" y="11834776"/>
                  <a:pt x="15982497" y="13456853"/>
                </a:cubicBezTo>
                <a:lnTo>
                  <a:pt x="15732626" y="13714314"/>
                </a:lnTo>
                <a:lnTo>
                  <a:pt x="0" y="13714314"/>
                </a:lnTo>
                <a:close/>
              </a:path>
            </a:pathLst>
          </a:custGeom>
          <a:solidFill>
            <a:srgbClr val="053F53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ED5FC3E-53B4-C6D7-03D1-B8F4C7E5684D}"/>
              </a:ext>
            </a:extLst>
          </p:cNvPr>
          <p:cNvSpPr/>
          <p:nvPr/>
        </p:nvSpPr>
        <p:spPr>
          <a:xfrm>
            <a:off x="9332207" y="0"/>
            <a:ext cx="2859793" cy="1896704"/>
          </a:xfrm>
          <a:custGeom>
            <a:avLst/>
            <a:gdLst>
              <a:gd name="connsiteX0" fmla="*/ 0 w 5704918"/>
              <a:gd name="connsiteY0" fmla="*/ 0 h 3792970"/>
              <a:gd name="connsiteX1" fmla="*/ 5704918 w 5704918"/>
              <a:gd name="connsiteY1" fmla="*/ 0 h 3792970"/>
              <a:gd name="connsiteX2" fmla="*/ 5704918 w 5704918"/>
              <a:gd name="connsiteY2" fmla="*/ 3792970 h 3792970"/>
              <a:gd name="connsiteX3" fmla="*/ 5382880 w 5704918"/>
              <a:gd name="connsiteY3" fmla="*/ 3792970 h 3792970"/>
              <a:gd name="connsiteX4" fmla="*/ 31848 w 5704918"/>
              <a:gd name="connsiteY4" fmla="*/ 133053 h 37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918" h="3792970">
                <a:moveTo>
                  <a:pt x="0" y="0"/>
                </a:moveTo>
                <a:lnTo>
                  <a:pt x="5704918" y="0"/>
                </a:lnTo>
                <a:lnTo>
                  <a:pt x="5704918" y="3792970"/>
                </a:lnTo>
                <a:lnTo>
                  <a:pt x="5382880" y="3792970"/>
                </a:lnTo>
                <a:cubicBezTo>
                  <a:pt x="2551114" y="3792970"/>
                  <a:pt x="646518" y="2455253"/>
                  <a:pt x="31848" y="133053"/>
                </a:cubicBezTo>
                <a:close/>
              </a:path>
            </a:pathLst>
          </a:custGeom>
          <a:solidFill>
            <a:srgbClr val="E9FEFF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pic>
        <p:nvPicPr>
          <p:cNvPr id="20" name="Picture 19" descr="A blue and white background with text&#10;&#10;Description automatically generated" hidden="1">
            <a:extLst>
              <a:ext uri="{FF2B5EF4-FFF2-40B4-BE49-F238E27FC236}">
                <a16:creationId xmlns:a16="http://schemas.microsoft.com/office/drawing/2014/main" id="{6A53A91E-F341-9ACE-4CA8-90D68779EC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7" y="1787090"/>
            <a:ext cx="5884406" cy="1851047"/>
          </a:xfrm>
        </p:spPr>
        <p:txBody>
          <a:bodyPr anchor="b"/>
          <a:lstStyle>
            <a:lvl1pPr algn="l">
              <a:defRPr sz="475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C86BA-09B8-1B91-6B1F-1891C3853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907" y="3756416"/>
            <a:ext cx="5884406" cy="11322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52812F4-9B94-AD0B-7BDF-67561045ED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8877" y="5174305"/>
            <a:ext cx="1707289" cy="84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46222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EE93CEB-0FA6-C345-1776-7F367ECBD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5417724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FC6D989-E822-2023-B962-E2C59D4C3D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416875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6343523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bilde størr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4994681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62088"/>
            <a:ext cx="6096000" cy="4959435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BB41E1C-6816-0472-709F-A99EB70220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4994681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460901B-0CFF-11F0-C28F-82112075A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4993887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3226078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to bild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54168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1982" y="0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A4BD170-93B2-B338-8EAD-D6D6CCB98B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9241" y="3504762"/>
            <a:ext cx="5276071" cy="3353188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A198AC2-5055-33A1-BD1A-3D74E62007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196" y="1912734"/>
            <a:ext cx="5416876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0B09934-C2E2-F1F3-C491-37A75EADA8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416081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7942925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5416876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704" y="1901071"/>
            <a:ext cx="5416462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2358472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3259549" cy="38201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3625" y="1901071"/>
            <a:ext cx="7339541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371461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, tekst og innhold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6704" y="1901071"/>
            <a:ext cx="5416462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14DBA28-AADE-2F84-54F1-596B37526B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5417724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B73E5F8-4D7C-8817-B818-78A1DDD008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5416875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2565642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undertittel tekst og innhold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1021176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2C18CF-B479-C09F-4A93-2CAD59435F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3625" y="1901071"/>
            <a:ext cx="7339541" cy="38201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46E310B-8F86-006D-FA92-9AEC73C0BD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96" y="1912734"/>
            <a:ext cx="3259549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604F4F1-FDC4-F920-70F6-95F2B09D32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0" y="2344887"/>
            <a:ext cx="3258755" cy="3376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749527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2B3C9-E649-E003-0482-DCEACCC3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B2B7A6-E753-22CA-D42E-52A57B3618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1306" y="1303080"/>
            <a:ext cx="10998838" cy="46094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6314346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ed høy tittel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2B3C9-E649-E003-0482-DCEACCC3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7064282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172666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11FAEB0-E021-1984-5307-4F15AEA86A51}"/>
              </a:ext>
            </a:extLst>
          </p:cNvPr>
          <p:cNvSpPr/>
          <p:nvPr userDrawn="1"/>
        </p:nvSpPr>
        <p:spPr>
          <a:xfrm>
            <a:off x="18594" y="0"/>
            <a:ext cx="12173406" cy="6858000"/>
          </a:xfrm>
          <a:custGeom>
            <a:avLst/>
            <a:gdLst>
              <a:gd name="connsiteX0" fmla="*/ 0 w 24329718"/>
              <a:gd name="connsiteY0" fmla="*/ 0 h 13700718"/>
              <a:gd name="connsiteX1" fmla="*/ 24329718 w 24329718"/>
              <a:gd name="connsiteY1" fmla="*/ 0 h 13700718"/>
              <a:gd name="connsiteX2" fmla="*/ 24329718 w 24329718"/>
              <a:gd name="connsiteY2" fmla="*/ 13700718 h 13700718"/>
              <a:gd name="connsiteX3" fmla="*/ 0 w 24329718"/>
              <a:gd name="connsiteY3" fmla="*/ 13700718 h 1370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9718" h="13700718">
                <a:moveTo>
                  <a:pt x="0" y="0"/>
                </a:moveTo>
                <a:lnTo>
                  <a:pt x="24329718" y="0"/>
                </a:lnTo>
                <a:lnTo>
                  <a:pt x="24329718" y="13700718"/>
                </a:lnTo>
                <a:lnTo>
                  <a:pt x="0" y="13700718"/>
                </a:lnTo>
                <a:close/>
              </a:path>
            </a:pathLst>
          </a:custGeom>
          <a:solidFill>
            <a:schemeClr val="accent3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7CFA05-6E5A-BE53-3193-EF031ACA39BF}"/>
              </a:ext>
            </a:extLst>
          </p:cNvPr>
          <p:cNvSpPr/>
          <p:nvPr userDrawn="1"/>
        </p:nvSpPr>
        <p:spPr>
          <a:xfrm>
            <a:off x="-615" y="0"/>
            <a:ext cx="9146423" cy="6857950"/>
          </a:xfrm>
          <a:custGeom>
            <a:avLst/>
            <a:gdLst>
              <a:gd name="connsiteX0" fmla="*/ 0 w 18290464"/>
              <a:gd name="connsiteY0" fmla="*/ 0 h 13714314"/>
              <a:gd name="connsiteX1" fmla="*/ 15835241 w 18290464"/>
              <a:gd name="connsiteY1" fmla="*/ 0 h 13714314"/>
              <a:gd name="connsiteX2" fmla="*/ 16014316 w 18290464"/>
              <a:gd name="connsiteY2" fmla="*/ 184725 h 13714314"/>
              <a:gd name="connsiteX3" fmla="*/ 18290464 w 18290464"/>
              <a:gd name="connsiteY3" fmla="*/ 6838109 h 13714314"/>
              <a:gd name="connsiteX4" fmla="*/ 15982497 w 18290464"/>
              <a:gd name="connsiteY4" fmla="*/ 13456853 h 13714314"/>
              <a:gd name="connsiteX5" fmla="*/ 15732626 w 18290464"/>
              <a:gd name="connsiteY5" fmla="*/ 13714314 h 13714314"/>
              <a:gd name="connsiteX6" fmla="*/ 0 w 18290464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4" h="13714314">
                <a:moveTo>
                  <a:pt x="0" y="0"/>
                </a:moveTo>
                <a:lnTo>
                  <a:pt x="15835241" y="0"/>
                </a:lnTo>
                <a:lnTo>
                  <a:pt x="16014316" y="184725"/>
                </a:lnTo>
                <a:cubicBezTo>
                  <a:pt x="17491158" y="1797701"/>
                  <a:pt x="18290464" y="4055047"/>
                  <a:pt x="18290464" y="6838109"/>
                </a:cubicBezTo>
                <a:cubicBezTo>
                  <a:pt x="18290464" y="9579843"/>
                  <a:pt x="17471192" y="11834776"/>
                  <a:pt x="15982497" y="13456853"/>
                </a:cubicBezTo>
                <a:lnTo>
                  <a:pt x="15732626" y="13714314"/>
                </a:lnTo>
                <a:lnTo>
                  <a:pt x="0" y="13714314"/>
                </a:lnTo>
                <a:close/>
              </a:path>
            </a:pathLst>
          </a:custGeom>
          <a:solidFill>
            <a:schemeClr val="accent2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07EEE9-27E9-FE71-13D3-2A43B2F98421}"/>
              </a:ext>
            </a:extLst>
          </p:cNvPr>
          <p:cNvSpPr/>
          <p:nvPr userDrawn="1"/>
        </p:nvSpPr>
        <p:spPr>
          <a:xfrm>
            <a:off x="9332207" y="0"/>
            <a:ext cx="2859793" cy="1896704"/>
          </a:xfrm>
          <a:custGeom>
            <a:avLst/>
            <a:gdLst>
              <a:gd name="connsiteX0" fmla="*/ 0 w 5704918"/>
              <a:gd name="connsiteY0" fmla="*/ 0 h 3792970"/>
              <a:gd name="connsiteX1" fmla="*/ 5704918 w 5704918"/>
              <a:gd name="connsiteY1" fmla="*/ 0 h 3792970"/>
              <a:gd name="connsiteX2" fmla="*/ 5704918 w 5704918"/>
              <a:gd name="connsiteY2" fmla="*/ 3792970 h 3792970"/>
              <a:gd name="connsiteX3" fmla="*/ 5382880 w 5704918"/>
              <a:gd name="connsiteY3" fmla="*/ 3792970 h 3792970"/>
              <a:gd name="connsiteX4" fmla="*/ 31848 w 5704918"/>
              <a:gd name="connsiteY4" fmla="*/ 133053 h 37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918" h="3792970">
                <a:moveTo>
                  <a:pt x="0" y="0"/>
                </a:moveTo>
                <a:lnTo>
                  <a:pt x="5704918" y="0"/>
                </a:lnTo>
                <a:lnTo>
                  <a:pt x="5704918" y="3792970"/>
                </a:lnTo>
                <a:lnTo>
                  <a:pt x="5382880" y="3792970"/>
                </a:lnTo>
                <a:cubicBezTo>
                  <a:pt x="2551114" y="3792970"/>
                  <a:pt x="646518" y="2455253"/>
                  <a:pt x="31848" y="133053"/>
                </a:cubicBezTo>
                <a:close/>
              </a:path>
            </a:pathLst>
          </a:custGeom>
          <a:solidFill>
            <a:schemeClr val="accent4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endParaRPr lang="nb-NO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7" y="1521587"/>
            <a:ext cx="5884406" cy="1851047"/>
          </a:xfrm>
        </p:spPr>
        <p:txBody>
          <a:bodyPr anchor="b"/>
          <a:lstStyle>
            <a:lvl1pPr algn="l">
              <a:defRPr sz="475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C86BA-09B8-1B91-6B1F-1891C3853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907" y="3490913"/>
            <a:ext cx="5884406" cy="12054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750">
                <a:solidFill>
                  <a:schemeClr val="tx2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FD1D1F4-7C96-B9F4-B029-CB5003617C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38617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med høy 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7527-4A45-BB61-8202-04DE9919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70E3358F-8D27-AD67-FFB9-D71F700C16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1306" y="1303080"/>
            <a:ext cx="10998838" cy="46094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720052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med høy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913C4-6E08-6186-8780-54F1BC316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344168"/>
            <a:ext cx="10998154" cy="61479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4524959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785760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AFEA-30B4-A2DC-F86C-DF4F26B10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382" y="2766218"/>
            <a:ext cx="4823992" cy="1325563"/>
          </a:xfrm>
        </p:spPr>
        <p:txBody>
          <a:bodyPr anchor="ctr"/>
          <a:lstStyle>
            <a:lvl1pPr>
              <a:defRPr sz="475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36E6A2D-287F-260B-AD71-7AAD67FEA8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19692" y="1927350"/>
            <a:ext cx="5077677" cy="48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86825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ldekkende bilde m logo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insert – pictures – to change or add a picture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A5D489-CA38-34AC-5184-77AC595DF2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4268517" y="1927652"/>
            <a:ext cx="3661867" cy="1814136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914F-F0E6-008B-70AF-B8FC50E7D8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>
          <a:xfrm>
            <a:off x="4268517" y="3947903"/>
            <a:ext cx="3661867" cy="722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Science Matters</a:t>
            </a:r>
          </a:p>
        </p:txBody>
      </p:sp>
    </p:spTree>
    <p:extLst>
      <p:ext uri="{BB962C8B-B14F-4D97-AF65-F5344CB8AC3E}">
        <p14:creationId xmlns:p14="http://schemas.microsoft.com/office/powerpoint/2010/main" val="4180735274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005" y="48436"/>
            <a:ext cx="1658995" cy="5584061"/>
          </a:xfrm>
          <a:prstGeom prst="rect">
            <a:avLst/>
          </a:prstGeom>
        </p:spPr>
      </p:pic>
      <p:pic>
        <p:nvPicPr>
          <p:cNvPr id="15" name="Image 14" descr="bar.jpg"/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34382" y="6354475"/>
            <a:ext cx="8165690" cy="85702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 userDrawn="1"/>
        </p:nvSpPr>
        <p:spPr bwMode="auto">
          <a:xfrm>
            <a:off x="0" y="6435264"/>
            <a:ext cx="12192000" cy="30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200" b="1" i="1" strike="noStrike" spc="-1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  <a:latin typeface="Franklin Gothic Book" panose="020B0503020102020204" pitchFamily="34" charset="0"/>
                <a:ea typeface="DejaVu Sans"/>
              </a:rPr>
              <a:t>ACTRIS Training Course – ACTRIS Data Centre and Data Curation, May 8, 2023</a:t>
            </a:r>
            <a:endParaRPr lang="it-IT" sz="1200" b="0" strike="noStrike" spc="-1">
              <a:solidFill>
                <a:schemeClr val="accent6"/>
              </a:solidFill>
              <a:uFill>
                <a:solidFill>
                  <a:srgbClr val="FFFFFF"/>
                </a:solidFill>
              </a:uFill>
              <a:latin typeface="Franklin Gothic Book" panose="020B0503020102020204" pitchFamily="34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1CC0AEB2-7DAC-4B2B-B2CB-178607B31D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20688"/>
          </a:xfrm>
        </p:spPr>
        <p:txBody>
          <a:bodyPr>
            <a:normAutofit/>
          </a:bodyPr>
          <a:lstStyle>
            <a:lvl1pPr algn="ctr">
              <a:defRPr sz="2800" b="1" baseline="0">
                <a:solidFill>
                  <a:schemeClr val="accent6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endParaRPr lang="fr-FR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6" y="5627632"/>
            <a:ext cx="1918605" cy="99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9035441-631C-92FC-DBA3-376B0F24DEA1}"/>
              </a:ext>
            </a:extLst>
          </p:cNvPr>
          <p:cNvSpPr txBox="1"/>
          <p:nvPr userDrawn="1"/>
        </p:nvSpPr>
        <p:spPr>
          <a:xfrm>
            <a:off x="375919" y="6481692"/>
            <a:ext cx="9079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Training event on Atmospheric Composition Data Exploitation. 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– Potenza – </a:t>
            </a:r>
            <a:r>
              <a:rPr kumimoji="0" lang="it-IT" sz="1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January</a:t>
            </a: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28-30, 2025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it-IT" b="0" i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404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C301B9F-13BE-FE21-1B14-D9B6B359CAE3}"/>
              </a:ext>
            </a:extLst>
          </p:cNvPr>
          <p:cNvSpPr/>
          <p:nvPr userDrawn="1"/>
        </p:nvSpPr>
        <p:spPr>
          <a:xfrm>
            <a:off x="-614" y="0"/>
            <a:ext cx="12192615" cy="6858000"/>
          </a:xfrm>
          <a:custGeom>
            <a:avLst/>
            <a:gdLst>
              <a:gd name="connsiteX0" fmla="*/ 0 w 24399032"/>
              <a:gd name="connsiteY0" fmla="*/ 0 h 13548317"/>
              <a:gd name="connsiteX1" fmla="*/ 24399032 w 24399032"/>
              <a:gd name="connsiteY1" fmla="*/ 0 h 13548317"/>
              <a:gd name="connsiteX2" fmla="*/ 24399032 w 24399032"/>
              <a:gd name="connsiteY2" fmla="*/ 13548317 h 13548317"/>
              <a:gd name="connsiteX3" fmla="*/ 1 w 24399032"/>
              <a:gd name="connsiteY3" fmla="*/ 13548317 h 1354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9032" h="13548317">
                <a:moveTo>
                  <a:pt x="0" y="0"/>
                </a:moveTo>
                <a:lnTo>
                  <a:pt x="24399032" y="0"/>
                </a:lnTo>
                <a:lnTo>
                  <a:pt x="24399032" y="13548317"/>
                </a:lnTo>
                <a:lnTo>
                  <a:pt x="1" y="13548317"/>
                </a:lnTo>
                <a:close/>
              </a:path>
            </a:pathLst>
          </a:custGeom>
          <a:solidFill>
            <a:schemeClr val="accent1"/>
          </a:solidFill>
          <a:ln w="1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b-NO" sz="45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D0DD016-3CCB-5590-E093-D847B3D4C712}"/>
              </a:ext>
            </a:extLst>
          </p:cNvPr>
          <p:cNvSpPr/>
          <p:nvPr userDrawn="1"/>
        </p:nvSpPr>
        <p:spPr>
          <a:xfrm>
            <a:off x="-614" y="0"/>
            <a:ext cx="9146422" cy="6857950"/>
          </a:xfrm>
          <a:custGeom>
            <a:avLst/>
            <a:gdLst>
              <a:gd name="connsiteX0" fmla="*/ 0 w 18290463"/>
              <a:gd name="connsiteY0" fmla="*/ 0 h 13714314"/>
              <a:gd name="connsiteX1" fmla="*/ 15835240 w 18290463"/>
              <a:gd name="connsiteY1" fmla="*/ 0 h 13714314"/>
              <a:gd name="connsiteX2" fmla="*/ 16014315 w 18290463"/>
              <a:gd name="connsiteY2" fmla="*/ 184725 h 13714314"/>
              <a:gd name="connsiteX3" fmla="*/ 18290463 w 18290463"/>
              <a:gd name="connsiteY3" fmla="*/ 6838109 h 13714314"/>
              <a:gd name="connsiteX4" fmla="*/ 15982496 w 18290463"/>
              <a:gd name="connsiteY4" fmla="*/ 13456853 h 13714314"/>
              <a:gd name="connsiteX5" fmla="*/ 15732625 w 18290463"/>
              <a:gd name="connsiteY5" fmla="*/ 13714314 h 13714314"/>
              <a:gd name="connsiteX6" fmla="*/ 0 w 18290463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3" h="13714314">
                <a:moveTo>
                  <a:pt x="0" y="0"/>
                </a:moveTo>
                <a:lnTo>
                  <a:pt x="15835240" y="0"/>
                </a:lnTo>
                <a:lnTo>
                  <a:pt x="16014315" y="184725"/>
                </a:lnTo>
                <a:cubicBezTo>
                  <a:pt x="17491157" y="1797701"/>
                  <a:pt x="18290463" y="4055047"/>
                  <a:pt x="18290463" y="6838109"/>
                </a:cubicBezTo>
                <a:cubicBezTo>
                  <a:pt x="18290463" y="9579843"/>
                  <a:pt x="17471191" y="11834776"/>
                  <a:pt x="15982496" y="13456853"/>
                </a:cubicBezTo>
                <a:lnTo>
                  <a:pt x="15732625" y="13714314"/>
                </a:lnTo>
                <a:lnTo>
                  <a:pt x="0" y="13714314"/>
                </a:lnTo>
                <a:close/>
              </a:path>
            </a:pathLst>
          </a:custGeom>
          <a:solidFill>
            <a:schemeClr val="accent3"/>
          </a:solidFill>
          <a:ln w="1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7" y="1516161"/>
            <a:ext cx="5884406" cy="1851047"/>
          </a:xfrm>
        </p:spPr>
        <p:txBody>
          <a:bodyPr anchor="b"/>
          <a:lstStyle>
            <a:lvl1pPr algn="l">
              <a:defRPr sz="475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52812F4-9B94-AD0B-7BDF-67561045ED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58877" y="5174305"/>
            <a:ext cx="1707289" cy="84581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E3EC28C-4FEA-3451-9347-661FCE7AB7A6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2445" r="9231"/>
          <a:stretch/>
        </p:blipFill>
        <p:spPr>
          <a:xfrm rot="20880116">
            <a:off x="9421602" y="-308280"/>
            <a:ext cx="2603160" cy="252978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1FDFC38-89D6-3AFB-5284-C987D407A8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6681BEE-56E0-B065-2E41-C1D0A9CDD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907" y="3490913"/>
            <a:ext cx="5884406" cy="12054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750">
                <a:solidFill>
                  <a:schemeClr val="tx2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5203890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918271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 logo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C1F35-4DA8-32E7-07F4-C1544AB0C8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56878" y="6077654"/>
            <a:ext cx="689635" cy="341654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6327974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 logo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insert – pictures – to change or add a picture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A5D489-CA38-34AC-5184-77AC595DF2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8517" y="2429157"/>
            <a:ext cx="3661867" cy="1814136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5756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 m logo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insert – pictures – to change or add a picture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A5D489-CA38-34AC-5184-77AC595DF2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8517" y="1927652"/>
            <a:ext cx="3661867" cy="1814136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914F-F0E6-008B-70AF-B8FC50E7D8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8517" y="3947903"/>
            <a:ext cx="3661867" cy="722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68292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itat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1AA3-E848-A165-A884-8653EA027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833" y="1637868"/>
            <a:ext cx="8284334" cy="3582263"/>
          </a:xfrm>
        </p:spPr>
        <p:txBody>
          <a:bodyPr anchor="ctr"/>
          <a:lstStyle>
            <a:lvl1pPr algn="ctr">
              <a:lnSpc>
                <a:spcPct val="98000"/>
              </a:lnSpc>
              <a:defRPr sz="425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667088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1990" y="279391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195" y="1927595"/>
            <a:ext cx="10515600" cy="39850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9547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7C7421-D14F-B581-B02F-1DD4CCB7CB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7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  <p:sldLayoutId id="2147483774" r:id="rId29"/>
    <p:sldLayoutId id="2147483775" r:id="rId30"/>
    <p:sldLayoutId id="2147483776" r:id="rId31"/>
    <p:sldLayoutId id="2147483777" r:id="rId32"/>
    <p:sldLayoutId id="2147483778" r:id="rId33"/>
    <p:sldLayoutId id="2147483779" r:id="rId34"/>
    <p:sldLayoutId id="2147483780" r:id="rId35"/>
    <p:sldLayoutId id="2147483781" r:id="rId36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1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95302" indent="-195302" algn="l" defTabSz="914446" rtl="0" eaLnBrk="1" latinLnBrk="0" hangingPunct="1">
        <a:lnSpc>
          <a:spcPct val="118000"/>
        </a:lnSpc>
        <a:spcBef>
          <a:spcPts val="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18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hyperlink" Target="https://data.actris.eu/" TargetMode="External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data.actris.eu/services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prod-actris-md2.nilu.no/index.html" TargetMode="Externa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thredds.nilu.no/" TargetMode="Externa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git.nilu.no/ebas/ebas-io/-/wikis/hom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11" Type="http://schemas.openxmlformats.org/officeDocument/2006/relationships/hyperlink" Target="mailto:sec@nilu.no" TargetMode="External"/><Relationship Id="rId5" Type="http://schemas.openxmlformats.org/officeDocument/2006/relationships/image" Target="../media/image55.png"/><Relationship Id="rId10" Type="http://schemas.openxmlformats.org/officeDocument/2006/relationships/hyperlink" Target="mailto:ne@nilu.no" TargetMode="External"/><Relationship Id="rId4" Type="http://schemas.openxmlformats.org/officeDocument/2006/relationships/image" Target="../media/image54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dust.aemet.e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https://github.com/ACTRIS-Data-Centre/actris-jupyter-hub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s://data.actris.eu/vre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hyperlink" Target="https://nbgitpuller.readthedocs.io/en/latest/topic/automatic-merging.html" TargetMode="External"/><Relationship Id="rId10" Type="http://schemas.openxmlformats.org/officeDocument/2006/relationships/image" Target="../media/image63.png"/><Relationship Id="rId4" Type="http://schemas.openxmlformats.org/officeDocument/2006/relationships/hyperlink" Target="https://nbgitpuller.readthedocs.io/en/latest/link.html" TargetMode="External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5" Type="http://schemas.openxmlformats.org/officeDocument/2006/relationships/image" Target="../media/image35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hyperlink" Target="https://ebas.nilu.no/" TargetMode="External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hyperlink" Target="https://ebas-data.nilu.no/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hyperlink" Target="https://ebas-data.nilu.no/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bas-data.nilu.no/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data.actris.eu/" TargetMode="Externa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4CE11B-9B6D-F1C5-EAF9-39A06EFAA3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9062" y="3975245"/>
            <a:ext cx="5268493" cy="1778435"/>
          </a:xfrm>
        </p:spPr>
        <p:txBody>
          <a:bodyPr/>
          <a:lstStyle/>
          <a:p>
            <a:r>
              <a:rPr lang="en-US" sz="2700">
                <a:ea typeface="+mj-lt"/>
                <a:cs typeface="+mj-lt"/>
              </a:rPr>
              <a:t>NILU Atmospheric Data Training for Next-Gen Scientists &amp; Managers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035DAB-551B-F2CD-0120-B2B2124FBB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FBD1EA1-97FF-B982-85D2-B3123A77928F}"/>
              </a:ext>
            </a:extLst>
          </p:cNvPr>
          <p:cNvSpPr>
            <a:spLocks noGrp="1"/>
          </p:cNvSpPr>
          <p:nvPr/>
        </p:nvSpPr>
        <p:spPr>
          <a:xfrm>
            <a:off x="857089" y="5536108"/>
            <a:ext cx="4638189" cy="72265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None/>
              <a:defRPr sz="265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i="1" dirty="0">
                <a:solidFill>
                  <a:schemeClr val="accent2"/>
                </a:solidFill>
              </a:rPr>
              <a:t>Lise Eder </a:t>
            </a:r>
            <a:r>
              <a:rPr lang="nb-NO" sz="2000" i="1" dirty="0" err="1">
                <a:solidFill>
                  <a:schemeClr val="accent2"/>
                </a:solidFill>
              </a:rPr>
              <a:t>Murberg</a:t>
            </a:r>
            <a:r>
              <a:rPr lang="nb-NO" sz="2000" i="1" dirty="0">
                <a:solidFill>
                  <a:schemeClr val="accent2"/>
                </a:solidFill>
              </a:rPr>
              <a:t> and NILU team</a:t>
            </a:r>
          </a:p>
        </p:txBody>
      </p:sp>
    </p:spTree>
    <p:extLst>
      <p:ext uri="{BB962C8B-B14F-4D97-AF65-F5344CB8AC3E}">
        <p14:creationId xmlns:p14="http://schemas.microsoft.com/office/powerpoint/2010/main" val="1023644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318C1-983D-A27F-1BCF-5380C4680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www.emep.int/logo/logo_short_blue.png">
            <a:extLst>
              <a:ext uri="{FF2B5EF4-FFF2-40B4-BE49-F238E27FC236}">
                <a16:creationId xmlns:a16="http://schemas.microsoft.com/office/drawing/2014/main" id="{479326E7-22FE-A096-5DCE-F35064AFD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9" name="Picture 8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E20F0CC3-10BC-2B2A-4B1C-B227CD363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3D36E1-3458-A359-4D87-A40062659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24" y="530962"/>
            <a:ext cx="10789830" cy="683553"/>
          </a:xfrm>
        </p:spPr>
        <p:txBody>
          <a:bodyPr/>
          <a:lstStyle/>
          <a:p>
            <a:r>
              <a:rPr lang="en-US" sz="3000"/>
              <a:t>ACTRIS Data Portal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D637F-DD3E-A455-7199-A72671BC866D}"/>
              </a:ext>
            </a:extLst>
          </p:cNvPr>
          <p:cNvSpPr txBox="1"/>
          <p:nvPr/>
        </p:nvSpPr>
        <p:spPr>
          <a:xfrm>
            <a:off x="578386" y="1207265"/>
            <a:ext cx="609600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>
                <a:hlinkClick r:id="rId4"/>
              </a:rPr>
              <a:t>https://data.actris.eu/</a:t>
            </a:r>
            <a:r>
              <a:rPr lang="en-US" sz="1600" i="1"/>
              <a:t> </a:t>
            </a:r>
            <a:endParaRPr lang="en-US" sz="1600"/>
          </a:p>
          <a:p>
            <a:pPr algn="ctr"/>
            <a:endParaRPr lang="en-US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64AAD2F-14FD-1D95-535B-93524BD0B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11" y="1822563"/>
            <a:ext cx="7357455" cy="409888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180B8F-6A8B-79A4-769B-700E7DF2FE31}"/>
              </a:ext>
            </a:extLst>
          </p:cNvPr>
          <p:cNvSpPr/>
          <p:nvPr/>
        </p:nvSpPr>
        <p:spPr>
          <a:xfrm>
            <a:off x="1391551" y="2687605"/>
            <a:ext cx="2510251" cy="845845"/>
          </a:xfrm>
          <a:prstGeom prst="roundRect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4B0BDFF-4F59-06BA-54CF-B245F5969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088" y="1719536"/>
            <a:ext cx="6924997" cy="3980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Screens screenshot of a search box&#10;&#10;AI-generated content may be incorrect.">
            <a:extLst>
              <a:ext uri="{FF2B5EF4-FFF2-40B4-BE49-F238E27FC236}">
                <a16:creationId xmlns:a16="http://schemas.microsoft.com/office/drawing/2014/main" id="{2F4F4A09-6A92-5032-FE99-2D8A7413B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452" y="1772035"/>
            <a:ext cx="6415989" cy="388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8431D2E-672A-3C0C-AF08-CCF9F85381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8172" y="2018268"/>
            <a:ext cx="5975817" cy="3696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09E9AC-3B1F-121C-B971-1C6B77DDF4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6307" y="2378673"/>
            <a:ext cx="5749276" cy="3542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0D1170D-3839-CD15-3B5E-F7C6E2C2D7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5155" y="2986789"/>
            <a:ext cx="7460777" cy="3078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D539424-2B0C-25F2-EC99-EEB59645AA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7471" y="483051"/>
            <a:ext cx="5737724" cy="609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036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D9F06-DCFF-20E6-ABE4-C0DABC8AA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F8E0D40-F202-47C9-2C56-CD6700D65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11" y="1822563"/>
            <a:ext cx="7357455" cy="40988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3C7BCF-0CDE-FB0A-CDED-0835FEC29D4F}"/>
              </a:ext>
            </a:extLst>
          </p:cNvPr>
          <p:cNvSpPr/>
          <p:nvPr/>
        </p:nvSpPr>
        <p:spPr>
          <a:xfrm>
            <a:off x="3848148" y="2698978"/>
            <a:ext cx="2510251" cy="845845"/>
          </a:xfrm>
          <a:prstGeom prst="roundRect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ttps://www.emep.int/logo/logo_short_blue.png">
            <a:extLst>
              <a:ext uri="{FF2B5EF4-FFF2-40B4-BE49-F238E27FC236}">
                <a16:creationId xmlns:a16="http://schemas.microsoft.com/office/drawing/2014/main" id="{95198719-39B4-5007-D071-E7C21F19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8" name="Picture 7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239E9C0E-EC7B-095A-FB9D-C4583DE4A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151064-2EB2-1631-F4C1-F01E4585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15" y="381334"/>
            <a:ext cx="10789830" cy="683553"/>
          </a:xfrm>
        </p:spPr>
        <p:txBody>
          <a:bodyPr/>
          <a:lstStyle/>
          <a:p>
            <a:r>
              <a:rPr lang="en-US" sz="3000" dirty="0"/>
              <a:t>ACTRIS Virtual Services</a:t>
            </a:r>
            <a:endParaRPr lang="en-US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CC3422A-F3B5-D6B8-B03D-457199A2E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854" y="1561964"/>
            <a:ext cx="7211433" cy="4216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C8F349-7A65-1080-7B30-11A82475D25C}"/>
              </a:ext>
            </a:extLst>
          </p:cNvPr>
          <p:cNvSpPr txBox="1"/>
          <p:nvPr/>
        </p:nvSpPr>
        <p:spPr>
          <a:xfrm>
            <a:off x="692117" y="1104907"/>
            <a:ext cx="609600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ea typeface="+mn-lt"/>
                <a:cs typeface="+mn-lt"/>
                <a:hlinkClick r:id="rId6"/>
              </a:rPr>
              <a:t>https://data.actris.eu/services</a:t>
            </a:r>
            <a:r>
              <a:rPr lang="en-US" sz="1600" i="1" dirty="0">
                <a:ea typeface="+mn-lt"/>
                <a:cs typeface="+mn-lt"/>
              </a:rPr>
              <a:t> </a:t>
            </a:r>
            <a:endParaRPr lang="en-US" i="1" dirty="0">
              <a:ea typeface="+mn-lt"/>
              <a:cs typeface="+mn-lt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8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08ADB-61F9-9AAD-CF9E-3C9ED56D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29" y="383112"/>
            <a:ext cx="10789830" cy="683553"/>
          </a:xfrm>
        </p:spPr>
        <p:txBody>
          <a:bodyPr/>
          <a:lstStyle/>
          <a:p>
            <a:r>
              <a:rPr lang="en-US" sz="3000">
                <a:ea typeface="+mj-lt"/>
                <a:cs typeface="+mj-lt"/>
              </a:rPr>
              <a:t>ACTRIS metadata catalog REST API</a:t>
            </a:r>
            <a:endParaRPr lang="en-US">
              <a:ea typeface="+mj-lt"/>
              <a:cs typeface="+mj-lt"/>
            </a:endParaRPr>
          </a:p>
        </p:txBody>
      </p:sp>
      <p:pic>
        <p:nvPicPr>
          <p:cNvPr id="4" name="Picture 3" descr="https://www.emep.int/logo/logo_short_blue.png">
            <a:extLst>
              <a:ext uri="{FF2B5EF4-FFF2-40B4-BE49-F238E27FC236}">
                <a16:creationId xmlns:a16="http://schemas.microsoft.com/office/drawing/2014/main" id="{DD762643-C98D-6818-8ADE-F1513BA4A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6" name="Picture 5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DC177CB5-7E64-9FBD-6092-E2F989CF3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66A025E-62D2-A114-01E3-9D98D1664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850" y="1535373"/>
            <a:ext cx="7236690" cy="50382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6129D8-6ABB-5C46-0C72-B02151C68348}"/>
              </a:ext>
            </a:extLst>
          </p:cNvPr>
          <p:cNvSpPr txBox="1"/>
          <p:nvPr/>
        </p:nvSpPr>
        <p:spPr>
          <a:xfrm>
            <a:off x="682388" y="1063388"/>
            <a:ext cx="609600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0" i="1" u="sng" strike="noStrike" baseline="0">
                <a:solidFill>
                  <a:srgbClr val="0563C1"/>
                </a:solidFill>
                <a:latin typeface="Source Sans 3 Medium"/>
                <a:hlinkClick r:id="rId5"/>
              </a:rPr>
              <a:t>https://prod-actris-md2.nilu.no/index.html</a:t>
            </a:r>
          </a:p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F19418-2957-6881-AF38-67E7D8E9C040}"/>
              </a:ext>
            </a:extLst>
          </p:cNvPr>
          <p:cNvSpPr txBox="1"/>
          <p:nvPr/>
        </p:nvSpPr>
        <p:spPr>
          <a:xfrm>
            <a:off x="8838329" y="1710200"/>
            <a:ext cx="334972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a typeface="+mn-lt"/>
                <a:cs typeface="+mn-lt"/>
              </a:rPr>
              <a:t>API:</a:t>
            </a:r>
            <a:r>
              <a:rPr lang="en-US" dirty="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Makes Metadata M-2-M accessible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Base for ACTRIS Data Portal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1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7744E-CEAD-A3C9-5707-B6F9F38EE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AE5DD-CA3E-B5F6-DEAD-CEF13032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24" y="542335"/>
            <a:ext cx="10789830" cy="683553"/>
          </a:xfrm>
        </p:spPr>
        <p:txBody>
          <a:bodyPr/>
          <a:lstStyle/>
          <a:p>
            <a:r>
              <a:rPr lang="en-US" sz="3000">
                <a:ea typeface="+mj-lt"/>
                <a:cs typeface="+mj-lt"/>
              </a:rPr>
              <a:t>EBAS THREDDS Data Server</a:t>
            </a:r>
            <a:endParaRPr lang="en-US" sz="3000" err="1"/>
          </a:p>
        </p:txBody>
      </p:sp>
      <p:pic>
        <p:nvPicPr>
          <p:cNvPr id="4" name="Picture 3" descr="https://www.emep.int/logo/logo_short_blue.png">
            <a:extLst>
              <a:ext uri="{FF2B5EF4-FFF2-40B4-BE49-F238E27FC236}">
                <a16:creationId xmlns:a16="http://schemas.microsoft.com/office/drawing/2014/main" id="{387CC705-8CCC-F195-CE33-CC135BBB8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6" name="Picture 5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DA072CE2-6EC9-0E87-D58B-86B947514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44AFE0F-470F-308D-E09C-515343F78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25" y="1834553"/>
            <a:ext cx="8234150" cy="4223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E79859-2122-6BAF-ECB9-0FB0EE84C34A}"/>
              </a:ext>
            </a:extLst>
          </p:cNvPr>
          <p:cNvSpPr txBox="1"/>
          <p:nvPr/>
        </p:nvSpPr>
        <p:spPr>
          <a:xfrm>
            <a:off x="8701851" y="1710200"/>
            <a:ext cx="3486198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a typeface="+mn-lt"/>
                <a:cs typeface="+mn-lt"/>
              </a:rPr>
              <a:t>THREDDS:</a:t>
            </a:r>
            <a:r>
              <a:rPr lang="en-US" dirty="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endParaRPr lang="en-US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/>
              <a:t>NetCDF</a:t>
            </a:r>
            <a:r>
              <a:rPr lang="en-US" dirty="0"/>
              <a:t> data format </a:t>
            </a:r>
          </a:p>
          <a:p>
            <a:pPr marL="742950" lvl="1" indent="-285750">
              <a:buFont typeface="Calibri"/>
              <a:buChar char="-"/>
            </a:pPr>
            <a:r>
              <a:rPr lang="en-US" dirty="0"/>
              <a:t>Only open data so far, but will include restricted data soon. </a:t>
            </a:r>
          </a:p>
          <a:p>
            <a:pPr marL="742950" lvl="1" indent="-285750">
              <a:buFont typeface="Calibri"/>
              <a:buChar char="-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Data access protocols: </a:t>
            </a:r>
          </a:p>
          <a:p>
            <a:pPr marL="742950" lvl="1" indent="-285750">
              <a:buFont typeface="Calibri"/>
              <a:buChar char="-"/>
            </a:pPr>
            <a:r>
              <a:rPr lang="en-US" err="1">
                <a:ea typeface="+mn-lt"/>
                <a:cs typeface="+mn-lt"/>
              </a:rPr>
              <a:t>OPeNDAP</a:t>
            </a:r>
            <a:endParaRPr lang="en-US" dirty="0" err="1">
              <a:ea typeface="+mn-lt"/>
              <a:cs typeface="+mn-lt"/>
            </a:endParaRPr>
          </a:p>
          <a:p>
            <a:pPr marL="742950" lvl="1" indent="-285750">
              <a:buFont typeface="Calibri"/>
              <a:buChar char="-"/>
            </a:pPr>
            <a:r>
              <a:rPr lang="en-US" dirty="0">
                <a:ea typeface="+mn-lt"/>
                <a:cs typeface="+mn-lt"/>
              </a:rPr>
              <a:t>File download (HTTP)</a:t>
            </a:r>
          </a:p>
          <a:p>
            <a:pPr lvl="1"/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Metadata access protocols: </a:t>
            </a:r>
          </a:p>
          <a:p>
            <a:pPr marL="742950" lvl="1" indent="-285750">
              <a:buFont typeface="Calibri"/>
              <a:buChar char="-"/>
            </a:pPr>
            <a:r>
              <a:rPr lang="en-US" dirty="0">
                <a:ea typeface="+mn-lt"/>
                <a:cs typeface="+mn-lt"/>
              </a:rPr>
              <a:t>NCML</a:t>
            </a:r>
            <a:endParaRPr lang="en-US" dirty="0"/>
          </a:p>
          <a:p>
            <a:pPr marL="742950" lvl="1" indent="-285750">
              <a:buFont typeface="Calibri"/>
              <a:buChar char="-"/>
            </a:pPr>
            <a:r>
              <a:rPr lang="en-US" dirty="0">
                <a:ea typeface="+mn-lt"/>
                <a:cs typeface="+mn-lt"/>
              </a:rPr>
              <a:t>ISO 19115</a:t>
            </a:r>
            <a:endParaRPr lang="en-US" dirty="0"/>
          </a:p>
          <a:p>
            <a:pPr marL="742950" lvl="1" indent="-285750">
              <a:buFont typeface="Calibri"/>
              <a:buChar char="-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/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D4B25E-C215-5EE9-B217-A426F1E07007}"/>
              </a:ext>
            </a:extLst>
          </p:cNvPr>
          <p:cNvSpPr txBox="1"/>
          <p:nvPr/>
        </p:nvSpPr>
        <p:spPr>
          <a:xfrm>
            <a:off x="705134" y="1222612"/>
            <a:ext cx="609600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1" strike="noStrike" baseline="0" dirty="0">
                <a:solidFill>
                  <a:srgbClr val="0563C1"/>
                </a:solidFill>
                <a:ea typeface="+mn-lt"/>
                <a:cs typeface="+mn-lt"/>
                <a:hlinkClick r:id="rId5"/>
              </a:rPr>
              <a:t>https://</a:t>
            </a:r>
            <a:r>
              <a:rPr lang="en-US" sz="1600" i="1" dirty="0">
                <a:solidFill>
                  <a:srgbClr val="0563C1"/>
                </a:solidFill>
                <a:ea typeface="+mn-lt"/>
                <a:cs typeface="+mn-lt"/>
                <a:hlinkClick r:id="rId5"/>
              </a:rPr>
              <a:t>thredds</a:t>
            </a:r>
            <a:r>
              <a:rPr lang="en-US" sz="1600" b="0" i="1" strike="noStrike" baseline="0" dirty="0">
                <a:solidFill>
                  <a:srgbClr val="0563C1"/>
                </a:solidFill>
                <a:ea typeface="+mn-lt"/>
                <a:cs typeface="+mn-lt"/>
                <a:hlinkClick r:id="rId5"/>
              </a:rPr>
              <a:t>.nilu.no/</a:t>
            </a:r>
            <a:r>
              <a:rPr lang="en-US" sz="1600" i="1" dirty="0">
                <a:solidFill>
                  <a:srgbClr val="0563C1"/>
                </a:solidFill>
                <a:ea typeface="+mn-lt"/>
                <a:cs typeface="+mn-lt"/>
              </a:rPr>
              <a:t> </a:t>
            </a:r>
            <a:endParaRPr lang="en-US" i="1">
              <a:ea typeface="+mn-lt"/>
              <a:cs typeface="+mn-lt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4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79B8D-A051-F09D-E783-F693F0F39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24" y="326246"/>
            <a:ext cx="10789830" cy="683553"/>
          </a:xfrm>
        </p:spPr>
        <p:txBody>
          <a:bodyPr/>
          <a:lstStyle/>
          <a:p>
            <a:r>
              <a:rPr lang="en-US" sz="3000">
                <a:ea typeface="+mj-lt"/>
                <a:cs typeface="+mj-lt"/>
              </a:rPr>
              <a:t>EBAS Near-Real-Time Data</a:t>
            </a:r>
            <a:endParaRPr lang="en-US" err="1"/>
          </a:p>
        </p:txBody>
      </p:sp>
      <p:pic>
        <p:nvPicPr>
          <p:cNvPr id="4" name="Picture 3" descr="https://www.emep.int/logo/logo_short_blue.png">
            <a:extLst>
              <a:ext uri="{FF2B5EF4-FFF2-40B4-BE49-F238E27FC236}">
                <a16:creationId xmlns:a16="http://schemas.microsoft.com/office/drawing/2014/main" id="{85F62777-5158-5E2D-A7F4-529A6FD97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6" name="Picture 5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03A5012A-986C-7E16-1E8E-36B43BBB7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925870E-7003-F92D-5803-1F5666301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66" y="1114567"/>
            <a:ext cx="7758552" cy="51520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08C214-B808-8DB9-AC8F-1A18A8E2789A}"/>
              </a:ext>
            </a:extLst>
          </p:cNvPr>
          <p:cNvSpPr txBox="1"/>
          <p:nvPr/>
        </p:nvSpPr>
        <p:spPr>
          <a:xfrm>
            <a:off x="8531254" y="1414499"/>
            <a:ext cx="3486198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a typeface="+mn-lt"/>
                <a:cs typeface="+mn-lt"/>
              </a:rPr>
              <a:t>EBAS NRT:</a:t>
            </a:r>
            <a:r>
              <a:rPr lang="en-US" dirty="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endParaRPr lang="en-US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/>
              <a:t>Visualization tool for NRT data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Click on station and find the NRT data available there.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Data is available through THREDDS</a:t>
            </a:r>
          </a:p>
          <a:p>
            <a:pPr marL="742950" lvl="1" indent="-285750">
              <a:buFont typeface="Calibri"/>
              <a:buChar char="-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/>
          </a:p>
          <a:p>
            <a:endParaRPr lang="en-US"/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957E6AF-AD6E-9259-DA81-CA21749EF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522" y="2519707"/>
            <a:ext cx="7142329" cy="355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DF80B-1D26-3B1B-CD12-26BFAC5B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EBAS-io</a:t>
            </a:r>
            <a:endParaRPr lang="en-US" dirty="0"/>
          </a:p>
        </p:txBody>
      </p:sp>
      <p:pic>
        <p:nvPicPr>
          <p:cNvPr id="4" name="Picture 3" descr="https://www.emep.int/logo/logo_short_blue.png">
            <a:extLst>
              <a:ext uri="{FF2B5EF4-FFF2-40B4-BE49-F238E27FC236}">
                <a16:creationId xmlns:a16="http://schemas.microsoft.com/office/drawing/2014/main" id="{74F8CA2C-C6FE-CAB6-591B-D772DACF1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6" name="Picture 5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CEA127CF-F88F-99B9-EB3A-F7C623200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0366D2-8954-5BA7-B4C0-97BBCBB6348A}"/>
              </a:ext>
            </a:extLst>
          </p:cNvPr>
          <p:cNvSpPr txBox="1"/>
          <p:nvPr/>
        </p:nvSpPr>
        <p:spPr>
          <a:xfrm>
            <a:off x="626533" y="1718733"/>
            <a:ext cx="60960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0" i="1" u="sng" strike="noStrike" baseline="0" dirty="0">
                <a:solidFill>
                  <a:srgbClr val="0563C1"/>
                </a:solidFill>
                <a:latin typeface="Source Sans 3"/>
                <a:ea typeface="Source Sans 3"/>
                <a:cs typeface="Source Sans 3"/>
                <a:hlinkClick r:id="rId4"/>
              </a:rPr>
              <a:t>https://git.nilu.no/ebas/ebas-io/-/wikis/home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Source Sans 3"/>
                <a:ea typeface="Source Sans 3"/>
                <a:cs typeface="Source Sans 3"/>
              </a:rPr>
              <a:t>   </a:t>
            </a:r>
            <a:endParaRPr lang="en-US" i="1" dirty="0"/>
          </a:p>
        </p:txBody>
      </p:sp>
      <p:pic>
        <p:nvPicPr>
          <p:cNvPr id="5" name="Picture 4" descr="A white rectangular object with black lines&#10;&#10;AI-generated content may be incorrect.">
            <a:extLst>
              <a:ext uri="{FF2B5EF4-FFF2-40B4-BE49-F238E27FC236}">
                <a16:creationId xmlns:a16="http://schemas.microsoft.com/office/drawing/2014/main" id="{122F68BE-ACEE-A2FC-ED28-369510222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05" y="2314575"/>
            <a:ext cx="8086725" cy="1466850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F967CB4-F0DA-7B2C-13F6-716227BAC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496" y="2360612"/>
            <a:ext cx="7713181" cy="3715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5DC005F-178B-7CF9-646D-7604E94F21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9435" y="2115192"/>
            <a:ext cx="6315535" cy="4165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6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C9D06-87A8-4516-A40D-9772A8AC8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A23DF-73B4-FE44-3019-D261423C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572" y="-105933"/>
            <a:ext cx="10789830" cy="683553"/>
          </a:xfrm>
        </p:spPr>
        <p:txBody>
          <a:bodyPr/>
          <a:lstStyle/>
          <a:p>
            <a:r>
              <a:rPr lang="en-US" sz="3000"/>
              <a:t>Homeless Data Portal</a:t>
            </a:r>
            <a:endParaRPr lang="en-US"/>
          </a:p>
        </p:txBody>
      </p:sp>
      <p:pic>
        <p:nvPicPr>
          <p:cNvPr id="26" name="Picture 25" descr="https://www.emep.int/logo/logo_short_blue.png">
            <a:extLst>
              <a:ext uri="{FF2B5EF4-FFF2-40B4-BE49-F238E27FC236}">
                <a16:creationId xmlns:a16="http://schemas.microsoft.com/office/drawing/2014/main" id="{949156FC-0905-718C-62A6-5A5DE5BFA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28" name="Picture 27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CC1BEA48-BD0D-B2F2-BE1F-6B42AA5B0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D42D4AE-5775-D356-576B-815F6311B28B}"/>
              </a:ext>
            </a:extLst>
          </p:cNvPr>
          <p:cNvSpPr/>
          <p:nvPr/>
        </p:nvSpPr>
        <p:spPr>
          <a:xfrm>
            <a:off x="3429000" y="6439829"/>
            <a:ext cx="5417634" cy="325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screenshot of a computer&#10;&#10;Description automatically generated">
            <a:extLst>
              <a:ext uri="{FF2B5EF4-FFF2-40B4-BE49-F238E27FC236}">
                <a16:creationId xmlns:a16="http://schemas.microsoft.com/office/drawing/2014/main" id="{32E826EE-56DB-1F44-FC59-BED6F991D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888" y="749341"/>
            <a:ext cx="6489398" cy="5722189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7B87B7C-C7F1-40C3-4177-189CC0A6BDC4}"/>
              </a:ext>
            </a:extLst>
          </p:cNvPr>
          <p:cNvGrpSpPr/>
          <p:nvPr/>
        </p:nvGrpSpPr>
        <p:grpSpPr>
          <a:xfrm>
            <a:off x="118858" y="52940"/>
            <a:ext cx="6145769" cy="4093766"/>
            <a:chOff x="118858" y="52940"/>
            <a:chExt cx="6145769" cy="409376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8B57F2E9-B5FB-EFBA-CDD2-97213FC0E74C}"/>
                </a:ext>
              </a:extLst>
            </p:cNvPr>
            <p:cNvSpPr/>
            <p:nvPr/>
          </p:nvSpPr>
          <p:spPr>
            <a:xfrm>
              <a:off x="3086690" y="52940"/>
              <a:ext cx="3177937" cy="527571"/>
            </a:xfrm>
            <a:prstGeom prst="roundRect">
              <a:avLst/>
            </a:prstGeom>
            <a:noFill/>
            <a:ln w="28575">
              <a:solidFill>
                <a:schemeClr val="accent3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TextBox 6">
              <a:extLst>
                <a:ext uri="{FF2B5EF4-FFF2-40B4-BE49-F238E27FC236}">
                  <a16:creationId xmlns:a16="http://schemas.microsoft.com/office/drawing/2014/main" id="{6A150C39-ADEA-5FA3-845D-82D09EAA110E}"/>
                </a:ext>
              </a:extLst>
            </p:cNvPr>
            <p:cNvSpPr txBox="1"/>
            <p:nvPr/>
          </p:nvSpPr>
          <p:spPr>
            <a:xfrm>
              <a:off x="118858" y="3069488"/>
              <a:ext cx="3695388" cy="1077218"/>
            </a:xfrm>
            <a:prstGeom prst="rect">
              <a:avLst/>
            </a:prstGeom>
            <a:solidFill>
              <a:schemeClr val="accent3">
                <a:lumMod val="25000"/>
              </a:schemeClr>
            </a:solidFill>
            <a:ln>
              <a:solidFill>
                <a:schemeClr val="accent3">
                  <a:lumMod val="25000"/>
                </a:schemeClr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>
                  <a:solidFill>
                    <a:srgbClr val="FFFFFF"/>
                  </a:solidFill>
                  <a:ea typeface="+mn-lt"/>
                  <a:cs typeface="+mn-lt"/>
                </a:rPr>
                <a:t>“</a:t>
              </a:r>
              <a:r>
                <a:rPr lang="en-US" sz="1600" b="1">
                  <a:solidFill>
                    <a:srgbClr val="FFFFFF"/>
                  </a:solidFill>
                  <a:ea typeface="+mn-lt"/>
                  <a:cs typeface="+mn-lt"/>
                </a:rPr>
                <a:t>homeless data”? </a:t>
              </a:r>
              <a:r>
                <a:rPr lang="en-US" sz="1600">
                  <a:solidFill>
                    <a:srgbClr val="FFFFFF"/>
                  </a:solidFill>
                  <a:ea typeface="+mn-lt"/>
                  <a:cs typeface="+mn-lt"/>
                </a:rPr>
                <a:t>measurement data not associated with any long-term projects/networks nor </a:t>
              </a:r>
              <a:r>
                <a:rPr lang="en-GB" sz="1600">
                  <a:solidFill>
                    <a:srgbClr val="FFFFFF"/>
                  </a:solidFill>
                  <a:ea typeface="+mn-lt"/>
                  <a:cs typeface="+mn-lt"/>
                </a:rPr>
                <a:t>sustainable data centres. </a:t>
              </a:r>
              <a:endParaRPr lang="en-US" sz="160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59FBE1D-786D-3816-A830-6E7A2D0A5D61}"/>
                </a:ext>
              </a:extLst>
            </p:cNvPr>
            <p:cNvCxnSpPr/>
            <p:nvPr/>
          </p:nvCxnSpPr>
          <p:spPr>
            <a:xfrm flipH="1">
              <a:off x="1593695" y="607613"/>
              <a:ext cx="2473513" cy="2415795"/>
            </a:xfrm>
            <a:prstGeom prst="straightConnector1">
              <a:avLst/>
            </a:prstGeom>
            <a:ln w="28575">
              <a:solidFill>
                <a:schemeClr val="accent3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6D9CA5-C79E-DCB7-D1B6-E41BCB875507}"/>
              </a:ext>
            </a:extLst>
          </p:cNvPr>
          <p:cNvGrpSpPr/>
          <p:nvPr/>
        </p:nvGrpSpPr>
        <p:grpSpPr>
          <a:xfrm>
            <a:off x="2909766" y="0"/>
            <a:ext cx="9373988" cy="6858000"/>
            <a:chOff x="2682303" y="-181970"/>
            <a:chExt cx="9373988" cy="6858000"/>
          </a:xfrm>
        </p:grpSpPr>
        <p:pic>
          <p:nvPicPr>
            <p:cNvPr id="42" name="Picture 4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4A6E323-D3B8-1426-6EEE-24F1B59ED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78635" y="-181970"/>
              <a:ext cx="3577656" cy="6858000"/>
            </a:xfrm>
            <a:prstGeom prst="rect">
              <a:avLst/>
            </a:prstGeom>
          </p:spPr>
        </p:pic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286161F-EE75-2BE8-55F0-8AAC4C9669DF}"/>
                </a:ext>
              </a:extLst>
            </p:cNvPr>
            <p:cNvSpPr/>
            <p:nvPr/>
          </p:nvSpPr>
          <p:spPr>
            <a:xfrm>
              <a:off x="2682303" y="4615496"/>
              <a:ext cx="1768415" cy="1250830"/>
            </a:xfrm>
            <a:prstGeom prst="roundRect">
              <a:avLst/>
            </a:prstGeom>
            <a:noFill/>
            <a:ln w="28575">
              <a:solidFill>
                <a:schemeClr val="accent3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5274D5-E93E-34DD-7222-57407E3E7686}"/>
              </a:ext>
            </a:extLst>
          </p:cNvPr>
          <p:cNvGrpSpPr/>
          <p:nvPr/>
        </p:nvGrpSpPr>
        <p:grpSpPr>
          <a:xfrm>
            <a:off x="6098156" y="972340"/>
            <a:ext cx="4495281" cy="4613113"/>
            <a:chOff x="6098156" y="1302160"/>
            <a:chExt cx="4903069" cy="511687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54F1B34-1E84-0B12-001A-DC7612122288}"/>
                </a:ext>
              </a:extLst>
            </p:cNvPr>
            <p:cNvGrpSpPr/>
            <p:nvPr/>
          </p:nvGrpSpPr>
          <p:grpSpPr>
            <a:xfrm>
              <a:off x="6098156" y="1302160"/>
              <a:ext cx="4903069" cy="5116873"/>
              <a:chOff x="6098156" y="1302160"/>
              <a:chExt cx="3110246" cy="3229424"/>
            </a:xfrm>
          </p:grpSpPr>
          <p:sp>
            <p:nvSpPr>
              <p:cNvPr id="48" name="CustomShape 4">
                <a:extLst>
                  <a:ext uri="{FF2B5EF4-FFF2-40B4-BE49-F238E27FC236}">
                    <a16:creationId xmlns:a16="http://schemas.microsoft.com/office/drawing/2014/main" id="{9CB1ADFB-73A3-DEC1-56C4-7AEE1574A93D}"/>
                  </a:ext>
                </a:extLst>
              </p:cNvPr>
              <p:cNvSpPr/>
              <p:nvPr/>
            </p:nvSpPr>
            <p:spPr>
              <a:xfrm>
                <a:off x="6098156" y="1302160"/>
                <a:ext cx="3110246" cy="3229424"/>
              </a:xfrm>
              <a:prstGeom prst="ellipse">
                <a:avLst/>
              </a:prstGeom>
              <a:solidFill>
                <a:schemeClr val="accent3">
                  <a:lumMod val="25000"/>
                </a:schemeClr>
              </a:solidFill>
              <a:ln>
                <a:solidFill>
                  <a:schemeClr val="accent3">
                    <a:lumMod val="25000"/>
                  </a:schemeClr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 lIns="90000" tIns="45000" rIns="90000" bIns="45000" anchor="ctr">
                <a:no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135</a:t>
                </a:r>
                <a:r>
                  <a:rPr kumimoji="0" lang="en-US" sz="1800" b="1" i="0" u="none" strike="noStrike" kern="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 atmospheric variables</a:t>
                </a:r>
                <a:endParaRPr kumimoji="0" lang="en-US" sz="1800" b="0" i="0" u="none" strike="noStrike" kern="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65</a:t>
                </a:r>
                <a:r>
                  <a:rPr kumimoji="0" lang="en-US" sz="1800" b="1" i="0" u="none" strike="noStrike" kern="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 active sites</a:t>
                </a:r>
                <a:endParaRPr kumimoji="0" lang="en-US" sz="1800" b="0" i="0" u="none" strike="noStrike" kern="0" cap="none" spc="-1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25</a:t>
                </a:r>
                <a:r>
                  <a:rPr kumimoji="0" lang="en-US" sz="1800" b="1" i="0" u="none" strike="noStrike" kern="0" cap="none" spc="-1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 methodologies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-1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time resolution ranging from seconds to 1 week.</a:t>
                </a:r>
              </a:p>
            </p:txBody>
          </p:sp>
          <p:sp>
            <p:nvSpPr>
              <p:cNvPr id="49" name="CustomShape 5">
                <a:extLst>
                  <a:ext uri="{FF2B5EF4-FFF2-40B4-BE49-F238E27FC236}">
                    <a16:creationId xmlns:a16="http://schemas.microsoft.com/office/drawing/2014/main" id="{8AE4AEF4-C2B7-172C-C1BD-8BD5BA4DB481}"/>
                  </a:ext>
                </a:extLst>
              </p:cNvPr>
              <p:cNvSpPr/>
              <p:nvPr/>
            </p:nvSpPr>
            <p:spPr>
              <a:xfrm>
                <a:off x="6243237" y="1432957"/>
                <a:ext cx="2796533" cy="2959610"/>
              </a:xfrm>
              <a:prstGeom prst="ellipse">
                <a:avLst/>
              </a:prstGeom>
              <a:solidFill>
                <a:schemeClr val="accent3">
                  <a:lumMod val="25000"/>
                </a:schemeClr>
              </a:solidFill>
              <a:ln>
                <a:solidFill>
                  <a:schemeClr val="accent3">
                    <a:lumMod val="25000"/>
                  </a:schemeClr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p:spPr>
            <p:txBody>
              <a:bodyPr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6">
              <a:extLst>
                <a:ext uri="{FF2B5EF4-FFF2-40B4-BE49-F238E27FC236}">
                  <a16:creationId xmlns:a16="http://schemas.microsoft.com/office/drawing/2014/main" id="{28341CDA-440B-7EC1-938F-D164972795FF}"/>
                </a:ext>
              </a:extLst>
            </p:cNvPr>
            <p:cNvSpPr txBox="1"/>
            <p:nvPr/>
          </p:nvSpPr>
          <p:spPr>
            <a:xfrm>
              <a:off x="6598118" y="2294080"/>
              <a:ext cx="3900975" cy="3140754"/>
            </a:xfrm>
            <a:prstGeom prst="rect">
              <a:avLst/>
            </a:prstGeom>
            <a:noFill/>
            <a:ln>
              <a:solidFill>
                <a:schemeClr val="accent3">
                  <a:lumMod val="25000"/>
                </a:schemeClr>
              </a:solidFill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14400">
                <a:defRPr/>
              </a:pPr>
              <a:r>
                <a:rPr kumimoji="0" lang="en-US" b="1" u="none" strike="noStrike" kern="0" cap="none" spc="-1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I. Long term, sustainable (FAIR) storage of atmospheric project and campaign </a:t>
              </a:r>
              <a:r>
                <a:rPr lang="en-US" b="1" kern="0" spc="-1">
                  <a:solidFill>
                    <a:prstClr val="white"/>
                  </a:solidFill>
                  <a:latin typeface="+mj-lt"/>
                </a:rPr>
                <a:t>data.</a:t>
              </a:r>
              <a:endParaRPr lang="en-US" b="1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Calibri Ligh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b="1" kern="0" spc="-1">
                <a:solidFill>
                  <a:schemeClr val="bg1"/>
                </a:solidFill>
                <a:latin typeface="+mj-lt"/>
                <a:cs typeface="Calibri Light"/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chemeClr val="bg1"/>
                  </a:solidFill>
                  <a:latin typeface="+mj-lt"/>
                </a:rPr>
                <a:t>II. Access to RI specific tools for curation and data access</a:t>
              </a:r>
              <a:endParaRPr lang="en-US" b="1">
                <a:solidFill>
                  <a:schemeClr val="bg1"/>
                </a:solidFill>
                <a:latin typeface="+mj-lt"/>
                <a:cs typeface="Calibri Light"/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b="1">
                <a:solidFill>
                  <a:schemeClr val="bg1"/>
                </a:solidFill>
                <a:latin typeface="+mj-lt"/>
                <a:cs typeface="Calibri Light"/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>
                  <a:solidFill>
                    <a:schemeClr val="bg1"/>
                  </a:solidFill>
                  <a:latin typeface="+mj-lt"/>
                </a:rPr>
                <a:t>III. More data available for end users</a:t>
              </a:r>
              <a:endParaRPr lang="en-US" b="1" spc="-100">
                <a:solidFill>
                  <a:schemeClr val="bg1"/>
                </a:solidFill>
                <a:latin typeface="+mj-lt"/>
                <a:cs typeface="Calibri Ligh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 b="1" i="0" u="none" strike="noStrike" kern="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2A0872CF-4DCC-E186-B9B8-4CC811D69040}"/>
              </a:ext>
            </a:extLst>
          </p:cNvPr>
          <p:cNvSpPr txBox="1"/>
          <p:nvPr/>
        </p:nvSpPr>
        <p:spPr>
          <a:xfrm>
            <a:off x="-2396" y="6300666"/>
            <a:ext cx="306559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solidFill>
                  <a:schemeClr val="bg2">
                    <a:lumMod val="49000"/>
                  </a:schemeClr>
                </a:solidFill>
              </a:rPr>
              <a:t>Developed in ATMO-ACCESS, </a:t>
            </a:r>
          </a:p>
          <a:p>
            <a:r>
              <a:rPr lang="en-US" sz="1200" i="1">
                <a:solidFill>
                  <a:schemeClr val="bg2">
                    <a:lumMod val="49000"/>
                  </a:schemeClr>
                </a:solidFill>
              </a:rPr>
              <a:t>Service will continue in ATMO-SERV </a:t>
            </a:r>
          </a:p>
        </p:txBody>
      </p:sp>
    </p:spTree>
    <p:extLst>
      <p:ext uri="{BB962C8B-B14F-4D97-AF65-F5344CB8AC3E}">
        <p14:creationId xmlns:p14="http://schemas.microsoft.com/office/powerpoint/2010/main" val="158551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6DEF4-406D-885C-5BA7-963BA9A53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459" y="155116"/>
            <a:ext cx="10789830" cy="683553"/>
          </a:xfrm>
        </p:spPr>
        <p:txBody>
          <a:bodyPr/>
          <a:lstStyle/>
          <a:p>
            <a:r>
              <a:rPr lang="en-US" sz="3000">
                <a:ea typeface="+mj-lt"/>
                <a:cs typeface="+mj-lt"/>
              </a:rPr>
              <a:t>ATMO-ACCESS: Aerosol distribution and source analysis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7CBC46E-3908-7D06-03E9-C3D39D44555F}"/>
              </a:ext>
            </a:extLst>
          </p:cNvPr>
          <p:cNvSpPr/>
          <p:nvPr/>
        </p:nvSpPr>
        <p:spPr>
          <a:xfrm>
            <a:off x="4948642" y="3443179"/>
            <a:ext cx="4447691" cy="151576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cs typeface="Calibri"/>
              </a:rPr>
              <a:t>Products: </a:t>
            </a:r>
          </a:p>
          <a:p>
            <a:pPr algn="ctr"/>
            <a:r>
              <a:rPr lang="en-US">
                <a:cs typeface="Calibri"/>
              </a:rPr>
              <a:t>Black carbon, dust, microplastics</a:t>
            </a:r>
          </a:p>
          <a:p>
            <a:pPr algn="ctr"/>
            <a:r>
              <a:rPr lang="en-US">
                <a:cs typeface="Calibri"/>
              </a:rPr>
              <a:t>near real-time (NRT), organic carbon, sulfate and </a:t>
            </a:r>
            <a:r>
              <a:rPr lang="en-US" err="1">
                <a:cs typeface="Calibri"/>
              </a:rPr>
              <a:t>landuse</a:t>
            </a:r>
            <a:r>
              <a:rPr lang="en-US">
                <a:cs typeface="Calibri"/>
              </a:rPr>
              <a:t> and others</a:t>
            </a:r>
          </a:p>
        </p:txBody>
      </p:sp>
      <p:pic>
        <p:nvPicPr>
          <p:cNvPr id="7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F41D5AC3-DA1C-55EC-7FEB-A02613C975AA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16" y="967036"/>
            <a:ext cx="3859542" cy="5091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screenshot of a web page&#10;&#10;Description automatically generated">
            <a:extLst>
              <a:ext uri="{FF2B5EF4-FFF2-40B4-BE49-F238E27FC236}">
                <a16:creationId xmlns:a16="http://schemas.microsoft.com/office/drawing/2014/main" id="{AAD0E370-4074-F4AD-D134-AC052D6D4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433" y="1352369"/>
            <a:ext cx="8208476" cy="4588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map of the world with pins&#10;&#10;Description automatically generated">
            <a:extLst>
              <a:ext uri="{FF2B5EF4-FFF2-40B4-BE49-F238E27FC236}">
                <a16:creationId xmlns:a16="http://schemas.microsoft.com/office/drawing/2014/main" id="{2F0F9D87-0CCE-0A06-DF6D-052F29D2F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611" y="1721141"/>
            <a:ext cx="7680357" cy="385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screenshot of a graph&#10;&#10;Description automatically generated">
            <a:extLst>
              <a:ext uri="{FF2B5EF4-FFF2-40B4-BE49-F238E27FC236}">
                <a16:creationId xmlns:a16="http://schemas.microsoft.com/office/drawing/2014/main" id="{B8A3B5F6-101F-B430-47F2-D9ED8D660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522" y="1919728"/>
            <a:ext cx="6096000" cy="365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map of the world&#10;&#10;AI-generated content may be incorrect.">
            <a:extLst>
              <a:ext uri="{FF2B5EF4-FFF2-40B4-BE49-F238E27FC236}">
                <a16:creationId xmlns:a16="http://schemas.microsoft.com/office/drawing/2014/main" id="{D2F13F88-8086-4460-2B54-F8808A0CE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3245" y="1880874"/>
            <a:ext cx="6096000" cy="373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99FF95E7-F7AF-2676-6D75-6EFF563E6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8345" y="1722427"/>
            <a:ext cx="4997617" cy="402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https://www.emep.int/logo/logo_short_blue.png">
            <a:extLst>
              <a:ext uri="{FF2B5EF4-FFF2-40B4-BE49-F238E27FC236}">
                <a16:creationId xmlns:a16="http://schemas.microsoft.com/office/drawing/2014/main" id="{DB1C62A0-0092-20CD-DE06-5B91B2923C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21" name="Picture 20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FA0D6CAF-4506-6D7A-7B32-94DF83845C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42266204-2489-62D9-C7B4-E7A4B9F07642}"/>
              </a:ext>
            </a:extLst>
          </p:cNvPr>
          <p:cNvSpPr txBox="1"/>
          <p:nvPr/>
        </p:nvSpPr>
        <p:spPr>
          <a:xfrm>
            <a:off x="445851" y="6226923"/>
            <a:ext cx="6338107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>
                <a:solidFill>
                  <a:schemeClr val="bg2">
                    <a:lumMod val="49000"/>
                  </a:schemeClr>
                </a:solidFill>
                <a:ea typeface="+mn-lt"/>
                <a:cs typeface="+mn-lt"/>
              </a:rPr>
              <a:t>Developed by N. </a:t>
            </a:r>
            <a:r>
              <a:rPr lang="en-US" sz="1200" i="1" err="1">
                <a:solidFill>
                  <a:schemeClr val="bg2">
                    <a:lumMod val="49000"/>
                  </a:schemeClr>
                </a:solidFill>
                <a:ea typeface="+mn-lt"/>
                <a:cs typeface="+mn-lt"/>
              </a:rPr>
              <a:t>Evangeliou</a:t>
            </a:r>
            <a:r>
              <a:rPr lang="en-US" sz="1200" i="1">
                <a:solidFill>
                  <a:schemeClr val="bg2">
                    <a:lumMod val="49000"/>
                  </a:schemeClr>
                </a:solidFill>
                <a:ea typeface="+mn-lt"/>
                <a:cs typeface="+mn-lt"/>
              </a:rPr>
              <a:t> (</a:t>
            </a:r>
            <a:r>
              <a:rPr lang="en-US" sz="1200" i="1">
                <a:solidFill>
                  <a:schemeClr val="bg2">
                    <a:lumMod val="49000"/>
                  </a:schemeClr>
                </a:solidFill>
                <a:ea typeface="+mn-lt"/>
                <a:cs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ne@nilu.no</a:t>
            </a:r>
            <a:r>
              <a:rPr lang="en-US" sz="1200" i="1">
                <a:solidFill>
                  <a:schemeClr val="bg2">
                    <a:lumMod val="49000"/>
                  </a:schemeClr>
                </a:solidFill>
                <a:ea typeface="+mn-lt"/>
                <a:cs typeface="+mn-lt"/>
              </a:rPr>
              <a:t>) and S. Eckhardt (</a:t>
            </a:r>
            <a:r>
              <a:rPr lang="en-US" sz="1200" i="1">
                <a:solidFill>
                  <a:schemeClr val="bg2">
                    <a:lumMod val="49000"/>
                  </a:schemeClr>
                </a:solidFill>
                <a:ea typeface="+mn-lt"/>
                <a:cs typeface="+mn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sec@nilu.no</a:t>
            </a:r>
            <a:r>
              <a:rPr lang="en-US" sz="1200" i="1">
                <a:solidFill>
                  <a:schemeClr val="bg2">
                    <a:lumMod val="49000"/>
                  </a:schemeClr>
                </a:solidFill>
                <a:ea typeface="+mn-lt"/>
                <a:cs typeface="+mn-lt"/>
              </a:rPr>
              <a:t>) (NILU) under ATMO-ACCESS, EU grant agreement No 101008004. </a:t>
            </a:r>
            <a:endParaRPr lang="en-US" sz="1200" i="1">
              <a:solidFill>
                <a:schemeClr val="bg2">
                  <a:lumMod val="49000"/>
                </a:schemeClr>
              </a:solidFill>
              <a:ea typeface="+mn-lt"/>
              <a:cs typeface="Calibri"/>
            </a:endParaRPr>
          </a:p>
          <a:p>
            <a:r>
              <a:rPr lang="en-US" sz="1200" i="1">
                <a:solidFill>
                  <a:schemeClr val="bg2">
                    <a:lumMod val="49000"/>
                  </a:schemeClr>
                </a:solidFill>
                <a:ea typeface="+mn-lt"/>
                <a:cs typeface="+mn-lt"/>
              </a:rPr>
              <a:t>Service will get continued funding in ATMO-SERV</a:t>
            </a:r>
            <a:br>
              <a:rPr lang="en-US" sz="1200">
                <a:solidFill>
                  <a:srgbClr val="7F7F7F"/>
                </a:solidFill>
                <a:ea typeface="+mn-lt"/>
                <a:cs typeface="+mn-lt"/>
              </a:rPr>
            </a:br>
            <a:endParaRPr lang="en-US" sz="1200">
              <a:solidFill>
                <a:srgbClr val="7F7F7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01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7ADDC-D8E3-12A3-BD4F-F07ECEC8A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6DF69-C38C-51E8-F2A1-D6428C51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23" y="344822"/>
            <a:ext cx="10789830" cy="683553"/>
          </a:xfrm>
        </p:spPr>
        <p:txBody>
          <a:bodyPr/>
          <a:lstStyle/>
          <a:p>
            <a:r>
              <a:rPr lang="en-US" sz="3000"/>
              <a:t>BSC Dust Products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9288FC3-EF9D-4AAB-8C43-1AB1E7E7FEFA}"/>
              </a:ext>
            </a:extLst>
          </p:cNvPr>
          <p:cNvSpPr txBox="1">
            <a:spLocks/>
          </p:cNvSpPr>
          <p:nvPr/>
        </p:nvSpPr>
        <p:spPr>
          <a:xfrm>
            <a:off x="296562" y="1259840"/>
            <a:ext cx="7344192" cy="46254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4945" indent="-194945">
              <a:buFontTx/>
              <a:buChar char="•"/>
            </a:pPr>
            <a:r>
              <a:rPr lang="en-US" sz="2000">
                <a:latin typeface="Calibri"/>
                <a:ea typeface="Calibri"/>
                <a:cs typeface="Calibri"/>
              </a:rPr>
              <a:t>16 models operationally provided by partners from 13 different countries </a:t>
            </a:r>
            <a:endParaRPr lang="en-US" sz="2000">
              <a:ea typeface="Calibri" panose="020F0502020204030204" pitchFamily="34" charset="0"/>
              <a:cs typeface="Calibri"/>
            </a:endParaRPr>
          </a:p>
          <a:p>
            <a:pPr marL="194945" indent="-194945">
              <a:buFontTx/>
              <a:buChar char="•"/>
            </a:pPr>
            <a:r>
              <a:rPr lang="en-US" sz="2000">
                <a:latin typeface="Calibri"/>
                <a:ea typeface="Calibri"/>
                <a:cs typeface="Calibri"/>
              </a:rPr>
              <a:t>3 multi-model products: median, probability maps, warning advisory system </a:t>
            </a:r>
            <a:endParaRPr lang="en-US" sz="2000">
              <a:ea typeface="Calibri" panose="020F0502020204030204" pitchFamily="34" charset="0"/>
            </a:endParaRPr>
          </a:p>
          <a:p>
            <a:pPr marL="194945" indent="-194945">
              <a:buFontTx/>
              <a:buChar char="•"/>
            </a:pPr>
            <a:r>
              <a:rPr lang="en-US" sz="2000">
                <a:latin typeface="Calibri"/>
                <a:ea typeface="Calibri"/>
                <a:cs typeface="Calibri"/>
              </a:rPr>
              <a:t>Evaluation against 2 observation types: AERONET (in-situ), MODIS (satellite)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194945" indent="-194945">
              <a:buFontTx/>
              <a:buChar char="•"/>
            </a:pPr>
            <a:r>
              <a:rPr lang="en-US" sz="2000">
                <a:latin typeface="Calibri"/>
                <a:ea typeface="Calibri"/>
                <a:cs typeface="Calibri"/>
              </a:rPr>
              <a:t>Layers with ACTRIS national facilities and GAW stations</a:t>
            </a:r>
            <a:endParaRPr lang="en-US" sz="2000"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7" name="Picture 6" descr="A diagram of a process&#10;&#10;AI-generated content may be incorrect.">
            <a:extLst>
              <a:ext uri="{FF2B5EF4-FFF2-40B4-BE49-F238E27FC236}">
                <a16:creationId xmlns:a16="http://schemas.microsoft.com/office/drawing/2014/main" id="{7DADAEC9-7F17-8F3A-9AF5-0DD7AB497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56" y="3568169"/>
            <a:ext cx="7315200" cy="3867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C1AFC9-DB5B-1BFC-B447-1269943232E2}"/>
              </a:ext>
            </a:extLst>
          </p:cNvPr>
          <p:cNvSpPr txBox="1"/>
          <p:nvPr/>
        </p:nvSpPr>
        <p:spPr>
          <a:xfrm>
            <a:off x="7790609" y="4551703"/>
            <a:ext cx="408963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49000"/>
                  </a:schemeClr>
                </a:solidFill>
              </a:rPr>
              <a:t>Francesco Benincasa, Elliott Rose, Carlos Pérez García-Pando​ </a:t>
            </a:r>
          </a:p>
          <a:p>
            <a:r>
              <a:rPr lang="en-US">
                <a:solidFill>
                  <a:schemeClr val="bg2">
                    <a:lumMod val="49000"/>
                  </a:schemeClr>
                </a:solidFill>
              </a:rPr>
              <a:t>Barcelona Supercomputing Center</a:t>
            </a:r>
          </a:p>
        </p:txBody>
      </p:sp>
      <p:pic>
        <p:nvPicPr>
          <p:cNvPr id="11" name="Content Placeholder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BC8D29F4-0646-4527-474A-A055162C7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908" y="1287065"/>
            <a:ext cx="4443847" cy="3090250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541E41AB-853C-8A7A-B5A4-C5405B56ADCD}"/>
              </a:ext>
            </a:extLst>
          </p:cNvPr>
          <p:cNvSpPr>
            <a:spLocks noGrp="1" noChangeAspect="1" noChangeArrowheads="1"/>
          </p:cNvSpPr>
          <p:nvPr/>
        </p:nvSpPr>
        <p:spPr bwMode="auto">
          <a:xfrm>
            <a:off x="8049044" y="870206"/>
            <a:ext cx="4156869" cy="4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chemeClr val="accent6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r>
              <a:rPr lang="en-GB" sz="1800">
                <a:latin typeface="Franklin Gothic Book"/>
              </a:rPr>
              <a:t>Web Portal: </a:t>
            </a:r>
            <a:r>
              <a:rPr lang="en-GB" sz="1800">
                <a:latin typeface="Franklin Gothic Book"/>
                <a:hlinkClick r:id="rId4"/>
              </a:rPr>
              <a:t>https://dust.aemet.es</a:t>
            </a:r>
            <a:endParaRPr lang="en-GB" sz="1800">
              <a:latin typeface="Franklin Gothic Book"/>
            </a:endParaRPr>
          </a:p>
        </p:txBody>
      </p:sp>
      <p:pic>
        <p:nvPicPr>
          <p:cNvPr id="15" name="Picture 14" descr="https://www.emep.int/logo/logo_short_blue.png">
            <a:extLst>
              <a:ext uri="{FF2B5EF4-FFF2-40B4-BE49-F238E27FC236}">
                <a16:creationId xmlns:a16="http://schemas.microsoft.com/office/drawing/2014/main" id="{65EEFDF4-5B2F-3705-62DE-A64F07FAB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17" name="Picture 1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B1F553F-089F-2CB9-0238-0FF979A37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07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BAA2C-7733-B3B7-E8ED-25B35D016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>
                <a:ea typeface="+mj-lt"/>
                <a:cs typeface="+mj-lt"/>
              </a:rPr>
              <a:t>What is a VRE - Virtual Research Environment? </a:t>
            </a:r>
            <a:endParaRPr lang="en-US"/>
          </a:p>
        </p:txBody>
      </p:sp>
      <p:pic>
        <p:nvPicPr>
          <p:cNvPr id="11" name="Picture 10" descr="https://www.emep.int/logo/logo_short_blue.png">
            <a:extLst>
              <a:ext uri="{FF2B5EF4-FFF2-40B4-BE49-F238E27FC236}">
                <a16:creationId xmlns:a16="http://schemas.microsoft.com/office/drawing/2014/main" id="{E1B90C3D-D08E-1E83-6C1D-995EF8492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13" name="Picture 1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4F2855EC-596C-AB6F-E020-3EAE30356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98664A3-5A30-21E9-6347-FEDD9B11EF83}"/>
              </a:ext>
            </a:extLst>
          </p:cNvPr>
          <p:cNvSpPr>
            <a:spLocks noGrp="1"/>
          </p:cNvSpPr>
          <p:nvPr/>
        </p:nvSpPr>
        <p:spPr>
          <a:xfrm>
            <a:off x="661702" y="1729199"/>
            <a:ext cx="10306051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nb-NO"/>
            </a:defPPr>
            <a:lvl1pPr marL="177800" indent="-177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27063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Arial" pitchFamily="34" charset="0"/>
              <a:buChar char="-"/>
              <a:defRPr sz="20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>
                  <a:lumMod val="50000"/>
                </a:schemeClr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59100">
              <a:lnSpc>
                <a:spcPct val="120000"/>
              </a:lnSpc>
              <a:spcBef>
                <a:spcPts val="1000"/>
              </a:spcBef>
            </a:pPr>
            <a:r>
              <a:rPr lang="en-US" sz="1800" b="1">
                <a:solidFill>
                  <a:schemeClr val="tx1"/>
                </a:solidFill>
                <a:latin typeface="Source Sans 3 Medium"/>
                <a:ea typeface="Yu Gothic UI Light"/>
              </a:rPr>
              <a:t>Online environment helping researches collaborate and perform data-driven research. </a:t>
            </a:r>
            <a:endParaRPr lang="en-US" sz="1800" b="1">
              <a:solidFill>
                <a:schemeClr val="tx1"/>
              </a:solidFill>
              <a:latin typeface="Source Sans 3 Medium"/>
            </a:endParaRPr>
          </a:p>
          <a:p>
            <a:pPr marL="2959100" indent="-168275">
              <a:lnSpc>
                <a:spcPct val="120000"/>
              </a:lnSpc>
              <a:spcBef>
                <a:spcPts val="1000"/>
              </a:spcBef>
            </a:pPr>
            <a:r>
              <a:rPr lang="en-US" sz="1800" b="1">
                <a:solidFill>
                  <a:schemeClr val="tx1"/>
                </a:solidFill>
                <a:latin typeface="Source Sans 3 Medium"/>
                <a:ea typeface="Yu Gothic UI Light"/>
              </a:rPr>
              <a:t>Features usually include: </a:t>
            </a:r>
          </a:p>
          <a:p>
            <a:pPr marL="2959100" lvl="1" indent="-168275">
              <a:lnSpc>
                <a:spcPct val="120000"/>
              </a:lnSpc>
              <a:spcBef>
                <a:spcPts val="500"/>
              </a:spcBef>
              <a:buClr>
                <a:srgbClr val="003E6C"/>
              </a:buClr>
            </a:pPr>
            <a:r>
              <a:rPr lang="en-US" sz="1800">
                <a:solidFill>
                  <a:schemeClr val="tx1"/>
                </a:solidFill>
                <a:latin typeface="Source Sans 3 Medium"/>
                <a:ea typeface="Yu Gothic UI Light"/>
              </a:rPr>
              <a:t>Collaboration support (web forums and wikis) </a:t>
            </a:r>
          </a:p>
          <a:p>
            <a:pPr marL="2959100" lvl="1" indent="-168275">
              <a:lnSpc>
                <a:spcPct val="120000"/>
              </a:lnSpc>
              <a:spcBef>
                <a:spcPts val="500"/>
              </a:spcBef>
              <a:buClr>
                <a:srgbClr val="003E6C"/>
              </a:buClr>
            </a:pPr>
            <a:r>
              <a:rPr lang="en-US" sz="1800">
                <a:solidFill>
                  <a:schemeClr val="tx1"/>
                </a:solidFill>
                <a:latin typeface="Source Sans 3 Medium"/>
                <a:ea typeface="Yu Gothic UI Light"/>
              </a:rPr>
              <a:t>Document hosting: Examples etc.</a:t>
            </a:r>
          </a:p>
          <a:p>
            <a:pPr marL="2959100" lvl="1" indent="-168275">
              <a:lnSpc>
                <a:spcPct val="120000"/>
              </a:lnSpc>
              <a:spcBef>
                <a:spcPts val="500"/>
              </a:spcBef>
              <a:buClr>
                <a:srgbClr val="003E6C"/>
              </a:buClr>
            </a:pPr>
            <a:r>
              <a:rPr lang="en-US" sz="1800">
                <a:solidFill>
                  <a:schemeClr val="tx1"/>
                </a:solidFill>
                <a:latin typeface="Source Sans 3 Medium"/>
                <a:ea typeface="Yu Gothic UI Light"/>
              </a:rPr>
              <a:t>Discipline-specific tools: Data analysis, Visualization etc. </a:t>
            </a:r>
          </a:p>
          <a:p>
            <a:pPr marL="2959100" lvl="1" indent="-168275">
              <a:lnSpc>
                <a:spcPct val="120000"/>
              </a:lnSpc>
              <a:spcBef>
                <a:spcPts val="500"/>
              </a:spcBef>
              <a:buClr>
                <a:srgbClr val="003E6C"/>
              </a:buClr>
            </a:pPr>
            <a:r>
              <a:rPr lang="en-US" sz="1800">
                <a:solidFill>
                  <a:schemeClr val="tx1"/>
                </a:solidFill>
                <a:latin typeface="Source Sans 3 Medium"/>
                <a:ea typeface="Yu Gothic UI Light"/>
              </a:rPr>
              <a:t>Teaching tools: Presentations, Slides, Videos etc. 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en-US" sz="1800" b="1">
                <a:solidFill>
                  <a:schemeClr val="tx1"/>
                </a:solidFill>
                <a:latin typeface="Source Sans 3 Medium"/>
                <a:ea typeface="Yu Gothic UI Light"/>
              </a:rPr>
              <a:t>Does not require the user to setup anything or download any inputs! </a:t>
            </a:r>
          </a:p>
          <a:p>
            <a:pPr marL="626745" lvl="1" indent="-169545">
              <a:lnSpc>
                <a:spcPct val="120000"/>
              </a:lnSpc>
              <a:spcBef>
                <a:spcPts val="500"/>
              </a:spcBef>
              <a:buClr>
                <a:srgbClr val="003E6C"/>
              </a:buClr>
            </a:pPr>
            <a:r>
              <a:rPr lang="en-US" sz="1800">
                <a:solidFill>
                  <a:schemeClr val="tx1"/>
                </a:solidFill>
                <a:latin typeface="Source Sans 3 Medium"/>
                <a:ea typeface="Yu Gothic UI Light"/>
              </a:rPr>
              <a:t>Example: The user is not required to download python itself or any python packages needed for examples, this is already available on the VRE. </a:t>
            </a:r>
          </a:p>
          <a:p>
            <a:pPr marL="457200" lvl="1" indent="0">
              <a:lnSpc>
                <a:spcPct val="120000"/>
              </a:lnSpc>
              <a:spcBef>
                <a:spcPts val="500"/>
              </a:spcBef>
              <a:buClr>
                <a:srgbClr val="003E6C"/>
              </a:buClr>
              <a:buNone/>
            </a:pPr>
            <a:endParaRPr lang="en-US" sz="1400">
              <a:latin typeface="Yu Gothic UI Light"/>
              <a:ea typeface="Yu Gothic UI Light"/>
            </a:endParaRPr>
          </a:p>
        </p:txBody>
      </p:sp>
      <p:pic>
        <p:nvPicPr>
          <p:cNvPr id="16" name="Picture 15" descr="A blue and white logo&#10;&#10;AI-generated content may be incorrect.">
            <a:extLst>
              <a:ext uri="{FF2B5EF4-FFF2-40B4-BE49-F238E27FC236}">
                <a16:creationId xmlns:a16="http://schemas.microsoft.com/office/drawing/2014/main" id="{95244E7F-4C2C-0B53-0E63-AF7D7F39B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756" y="1929422"/>
            <a:ext cx="2247901" cy="2247901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FD52DC4-2DDD-DF8F-4574-9FE753049369}"/>
              </a:ext>
            </a:extLst>
          </p:cNvPr>
          <p:cNvSpPr/>
          <p:nvPr/>
        </p:nvSpPr>
        <p:spPr>
          <a:xfrm>
            <a:off x="3415434" y="3346557"/>
            <a:ext cx="5988205" cy="747132"/>
          </a:xfrm>
          <a:prstGeom prst="round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31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944B2-5153-A59C-C9F1-E90590659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1DC493-8784-032A-1E42-94A747A14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907" y="885967"/>
            <a:ext cx="6583709" cy="955190"/>
          </a:xfrm>
        </p:spPr>
        <p:txBody>
          <a:bodyPr/>
          <a:lstStyle/>
          <a:p>
            <a:r>
              <a:rPr lang="nb-NO" err="1"/>
              <a:t>Topics</a:t>
            </a:r>
            <a:r>
              <a:rPr lang="nb-NO"/>
              <a:t>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B2F6226-830F-DFA0-12EB-B940DE437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6907" y="2162432"/>
            <a:ext cx="5884406" cy="2533936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3 Medium"/>
              </a:rPr>
              <a:t>Data Access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3 Medium"/>
              </a:rPr>
              <a:t>EBAS Data Portal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3 Medium"/>
              </a:rPr>
              <a:t>ACTRIS Data 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3 Medium"/>
              </a:rPr>
              <a:t>Machine-2-Machine (M-2-M) Access </a:t>
            </a:r>
            <a:r>
              <a:rPr lang="nb-NO" dirty="0" err="1">
                <a:latin typeface="Source Sans 3 Medium"/>
              </a:rPr>
              <a:t>with</a:t>
            </a:r>
            <a:r>
              <a:rPr lang="nb-NO" dirty="0">
                <a:latin typeface="Source Sans 3 Medium"/>
              </a:rPr>
              <a:t> ACTRIS Metadata API and </a:t>
            </a:r>
            <a:r>
              <a:rPr lang="nb-NO" dirty="0" err="1">
                <a:latin typeface="Source Sans 3 Medium"/>
              </a:rPr>
              <a:t>Thredds</a:t>
            </a:r>
            <a:endParaRPr lang="nb-NO" dirty="0">
              <a:latin typeface="Source Sans 3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Source Sans 3 Medium"/>
              </a:rPr>
              <a:t>Services and </a:t>
            </a:r>
            <a:r>
              <a:rPr lang="nb-NO" dirty="0" err="1">
                <a:latin typeface="Source Sans 3 Medium"/>
              </a:rPr>
              <a:t>tools</a:t>
            </a:r>
            <a:r>
              <a:rPr lang="nb-NO" dirty="0">
                <a:latin typeface="Source Sans 3 Medium"/>
              </a:rPr>
              <a:t> </a:t>
            </a:r>
            <a:r>
              <a:rPr lang="nb-NO" dirty="0" err="1">
                <a:latin typeface="Source Sans 3 Medium"/>
              </a:rPr>
              <a:t>incl</a:t>
            </a:r>
            <a:r>
              <a:rPr lang="nb-NO" dirty="0">
                <a:latin typeface="Source Sans 3 Medium"/>
              </a:rPr>
              <a:t>. NRT and </a:t>
            </a:r>
            <a:r>
              <a:rPr lang="nb-NO" dirty="0" err="1">
                <a:latin typeface="Source Sans 3 Medium"/>
              </a:rPr>
              <a:t>model</a:t>
            </a:r>
            <a:r>
              <a:rPr lang="nb-NO" dirty="0">
                <a:latin typeface="Source Sans 3 Medium"/>
              </a:rPr>
              <a:t> </a:t>
            </a:r>
            <a:r>
              <a:rPr lang="nb-NO" dirty="0" err="1">
                <a:latin typeface="Source Sans 3 Medium"/>
              </a:rPr>
              <a:t>products</a:t>
            </a:r>
            <a:endParaRPr lang="nb-NO" dirty="0">
              <a:latin typeface="Source Sans 3 Medium"/>
            </a:endParaRPr>
          </a:p>
          <a:p>
            <a:pPr marL="285750" indent="-285750">
              <a:buChar char="•"/>
            </a:pPr>
            <a:r>
              <a:rPr lang="nb-NO" dirty="0">
                <a:solidFill>
                  <a:srgbClr val="053F53"/>
                </a:solidFill>
                <a:latin typeface="Source Sans 3 Medium"/>
              </a:rPr>
              <a:t>ACTRIS Virtual Research Environment</a:t>
            </a:r>
          </a:p>
          <a:p>
            <a:pPr marL="285750" indent="-285750">
              <a:buChar char="•"/>
            </a:pPr>
            <a:r>
              <a:rPr lang="nb-NO" dirty="0">
                <a:latin typeface="Source Sans 3 Medium"/>
              </a:rPr>
              <a:t>Short DEMO</a:t>
            </a:r>
            <a:endParaRPr lang="nb-NO" dirty="0"/>
          </a:p>
          <a:p>
            <a:endParaRPr lang="nb-NO"/>
          </a:p>
          <a:p>
            <a:pPr marL="285750" indent="-285750">
              <a:buChar char="•"/>
            </a:pPr>
            <a:endParaRPr lang="nb-NO"/>
          </a:p>
        </p:txBody>
      </p:sp>
      <p:pic>
        <p:nvPicPr>
          <p:cNvPr id="5" name="Picture 4" descr="https://www.emep.int/logo/logo_short_blue.png">
            <a:extLst>
              <a:ext uri="{FF2B5EF4-FFF2-40B4-BE49-F238E27FC236}">
                <a16:creationId xmlns:a16="http://schemas.microsoft.com/office/drawing/2014/main" id="{E8971E36-2874-F1FD-640F-C341F5F8E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7" name="Picture 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C1C63BC9-A2A9-B001-8D0B-3F18C3FD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65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62A59-28C1-4601-0B3C-05DC494CF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>
                <a:ea typeface="+mj-lt"/>
                <a:cs typeface="+mj-lt"/>
              </a:rPr>
              <a:t>ACTRIS VRE </a:t>
            </a:r>
            <a:r>
              <a:rPr lang="en-US" sz="3000" err="1">
                <a:ea typeface="+mj-lt"/>
                <a:cs typeface="+mj-lt"/>
              </a:rPr>
              <a:t>Jupyter</a:t>
            </a:r>
            <a:r>
              <a:rPr lang="en-US" sz="3000">
                <a:ea typeface="+mj-lt"/>
                <a:cs typeface="+mj-lt"/>
              </a:rPr>
              <a:t> Hub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017365-F998-E1AE-0F91-9F337963C5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003693"/>
            <a:ext cx="5410338" cy="3831964"/>
          </a:xfrm>
        </p:spPr>
        <p:txBody>
          <a:bodyPr vert="horz" lIns="0" tIns="0" rIns="0" bIns="0" rtlCol="0" anchor="t">
            <a:noAutofit/>
          </a:bodyPr>
          <a:lstStyle/>
          <a:p>
            <a:pPr marL="194945" indent="-194945"/>
            <a:r>
              <a:rPr lang="en-US">
                <a:ea typeface="+mn-lt"/>
                <a:cs typeface="+mn-lt"/>
              </a:rPr>
              <a:t> VRE page on ACTRIS Data Portal – possible to see all examples without running them. (</a:t>
            </a:r>
            <a:r>
              <a:rPr lang="en-US">
                <a:ea typeface="+mn-lt"/>
                <a:cs typeface="+mn-lt"/>
                <a:hlinkClick r:id="rId2"/>
              </a:rPr>
              <a:t>https://data.actris.eu/vre</a:t>
            </a:r>
            <a:r>
              <a:rPr lang="en-US">
                <a:ea typeface="+mn-lt"/>
                <a:cs typeface="+mn-lt"/>
              </a:rPr>
              <a:t>) </a:t>
            </a:r>
          </a:p>
          <a:p>
            <a:pPr marL="194945" indent="-194945"/>
            <a:r>
              <a:rPr lang="en-US">
                <a:ea typeface="+mn-lt"/>
                <a:cs typeface="+mn-lt"/>
              </a:rPr>
              <a:t>ACTRIS VRE </a:t>
            </a:r>
            <a:r>
              <a:rPr lang="en-US" err="1">
                <a:ea typeface="+mn-lt"/>
                <a:cs typeface="+mn-lt"/>
              </a:rPr>
              <a:t>Jupyter</a:t>
            </a:r>
            <a:r>
              <a:rPr lang="en-US">
                <a:ea typeface="+mn-lt"/>
                <a:cs typeface="+mn-lt"/>
              </a:rPr>
              <a:t> Hub – python workspace where you can run and edit the ACTRIS notebook examples and create your own code. </a:t>
            </a:r>
          </a:p>
          <a:p>
            <a:pPr marL="194945" indent="-194945"/>
            <a:r>
              <a:rPr lang="en-US" err="1">
                <a:ea typeface="+mn-lt"/>
                <a:cs typeface="+mn-lt"/>
              </a:rPr>
              <a:t>Github</a:t>
            </a:r>
            <a:r>
              <a:rPr lang="en-US">
                <a:ea typeface="+mn-lt"/>
                <a:cs typeface="+mn-lt"/>
              </a:rPr>
              <a:t> repository for examples </a:t>
            </a:r>
            <a:r>
              <a:rPr lang="en-US">
                <a:ea typeface="+mn-lt"/>
                <a:cs typeface="+mn-lt"/>
                <a:hlinkClick r:id="rId3"/>
              </a:rPr>
              <a:t>https://github.com/ACTRIS-Data-Centre/actris-jupyter-hub</a:t>
            </a:r>
            <a:r>
              <a:rPr lang="en-US">
                <a:ea typeface="+mn-lt"/>
                <a:cs typeface="+mn-lt"/>
              </a:rPr>
              <a:t>   </a:t>
            </a:r>
          </a:p>
          <a:p>
            <a:pPr marL="685800" lvl="1" indent="-228600">
              <a:buFont typeface="Calibri" panose="020B0604020202020204" pitchFamily="34" charset="0"/>
              <a:buChar char="-"/>
            </a:pPr>
            <a:r>
              <a:rPr lang="en-US">
                <a:ea typeface="+mn-lt"/>
                <a:cs typeface="+mn-lt"/>
              </a:rPr>
              <a:t>Using </a:t>
            </a:r>
            <a:r>
              <a:rPr lang="en-US" err="1">
                <a:ea typeface="+mn-lt"/>
                <a:cs typeface="+mn-lt"/>
              </a:rPr>
              <a:t>nbgitpuller</a:t>
            </a:r>
            <a:r>
              <a:rPr lang="en-US">
                <a:ea typeface="+mn-lt"/>
                <a:cs typeface="+mn-lt"/>
              </a:rPr>
              <a:t> to pull workspace:  </a:t>
            </a:r>
            <a:r>
              <a:rPr lang="en-US">
                <a:ea typeface="+mn-lt"/>
                <a:cs typeface="+mn-lt"/>
                <a:hlinkClick r:id="rId4"/>
              </a:rPr>
              <a:t>https://nbgitpuller.readthedocs.io/en/latest/link.html</a:t>
            </a:r>
            <a:r>
              <a:rPr lang="en-US">
                <a:ea typeface="+mn-lt"/>
                <a:cs typeface="+mn-lt"/>
              </a:rPr>
              <a:t> </a:t>
            </a:r>
          </a:p>
          <a:p>
            <a:pPr marL="685800" lvl="1" indent="-228600">
              <a:buFont typeface="Calibri" panose="020B0604020202020204" pitchFamily="34" charset="0"/>
              <a:buChar char="-"/>
            </a:pPr>
            <a:r>
              <a:rPr lang="en-US">
                <a:ea typeface="+mn-lt"/>
                <a:cs typeface="+mn-lt"/>
              </a:rPr>
              <a:t>Merging behavior: </a:t>
            </a:r>
            <a:r>
              <a:rPr lang="en-US">
                <a:ea typeface="+mn-lt"/>
                <a:cs typeface="+mn-lt"/>
                <a:hlinkClick r:id="rId5"/>
              </a:rPr>
              <a:t>https://nbgitpuller.readthedocs.io/en/latest/topic/automatic-merging.html</a:t>
            </a:r>
            <a:r>
              <a:rPr lang="en-US">
                <a:ea typeface="+mn-lt"/>
                <a:cs typeface="+mn-lt"/>
              </a:rPr>
              <a:t> </a:t>
            </a:r>
            <a:endParaRPr lang="en-US"/>
          </a:p>
        </p:txBody>
      </p:sp>
      <p:pic>
        <p:nvPicPr>
          <p:cNvPr id="4" name="Picture 3" descr="https://www.emep.int/logo/logo_short_blue.png">
            <a:extLst>
              <a:ext uri="{FF2B5EF4-FFF2-40B4-BE49-F238E27FC236}">
                <a16:creationId xmlns:a16="http://schemas.microsoft.com/office/drawing/2014/main" id="{441AC169-1071-F010-A927-AA2EC642C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6" name="Picture 5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5449D49-B9EB-BE61-6994-54DBC08A5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CFEC54-A622-6CDB-6675-0F9B333877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435" y="1273789"/>
            <a:ext cx="5419906" cy="3036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AD73EA0-9FE0-8333-FFA8-0C1E599616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9424" y="2581700"/>
            <a:ext cx="5544856" cy="3252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0FC7BA0-A75B-A196-E391-FAABF622D7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3757" y="704113"/>
            <a:ext cx="5153025" cy="575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34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8130-075C-2F7F-38C9-1AFC61E1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23" y="463355"/>
            <a:ext cx="10789830" cy="912153"/>
          </a:xfrm>
        </p:spPr>
        <p:txBody>
          <a:bodyPr/>
          <a:lstStyle/>
          <a:p>
            <a:r>
              <a:rPr lang="en-US" sz="3000">
                <a:ea typeface="+mj-lt"/>
                <a:cs typeface="+mj-lt"/>
              </a:rPr>
              <a:t>Demonstration of portals &amp; show case of services and VRE</a:t>
            </a:r>
            <a:endParaRPr lang="en-US"/>
          </a:p>
        </p:txBody>
      </p:sp>
      <p:pic>
        <p:nvPicPr>
          <p:cNvPr id="4" name="Picture 3" descr="https://www.emep.int/logo/logo_short_blue.png">
            <a:extLst>
              <a:ext uri="{FF2B5EF4-FFF2-40B4-BE49-F238E27FC236}">
                <a16:creationId xmlns:a16="http://schemas.microsoft.com/office/drawing/2014/main" id="{FECB5975-747C-FDCE-85DF-B2897CD7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6" name="Picture 5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BEE87110-B7BC-4607-0149-A574A152B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A7019F9-A2A3-C367-EBA2-CD8B1ECBE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009" y="1771419"/>
            <a:ext cx="6448425" cy="3609975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6B7C149-DDFE-3C4C-7F17-CDD7D1428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182" y="1567161"/>
            <a:ext cx="5229225" cy="4019550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7ACB061-A912-97F6-313F-0FEB3C18A1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6771" y="3424130"/>
            <a:ext cx="5544856" cy="3252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442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7B771-D262-3F36-7629-93E76244B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750" dirty="0"/>
              <a:t>The end </a:t>
            </a:r>
            <a:r>
              <a:rPr lang="en-US" sz="2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9312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017DA-5517-6048-C245-53C773C1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Data Access 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7D9CAE-D14A-BC9F-4753-37409D2C4380}"/>
              </a:ext>
            </a:extLst>
          </p:cNvPr>
          <p:cNvSpPr txBox="1"/>
          <p:nvPr/>
        </p:nvSpPr>
        <p:spPr>
          <a:xfrm>
            <a:off x="581952" y="1841922"/>
            <a:ext cx="10326147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The vast majority of EBAS data is </a:t>
            </a:r>
            <a:r>
              <a:rPr lang="en-US" b="1" dirty="0">
                <a:ea typeface="+mn-lt"/>
                <a:cs typeface="+mn-lt"/>
              </a:rPr>
              <a:t>freely and openly accessible worldwide</a:t>
            </a:r>
            <a:r>
              <a:rPr lang="en-US" dirty="0">
                <a:ea typeface="+mn-lt"/>
                <a:cs typeface="+mn-lt"/>
              </a:rPr>
              <a:t>, with access policies defined by the dataset framework; EBAS supports both open and restricted data, including embargo periods.</a:t>
            </a:r>
            <a:endParaRPr lang="en-US" dirty="0"/>
          </a:p>
          <a:p>
            <a:endParaRPr lang="en-US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All open data are distributed under the </a:t>
            </a:r>
            <a:r>
              <a:rPr lang="en-US" b="1" dirty="0">
                <a:ea typeface="+mn-lt"/>
                <a:cs typeface="+mn-lt"/>
              </a:rPr>
              <a:t>CC BY 4.0 </a:t>
            </a:r>
            <a:r>
              <a:rPr lang="en-US" b="1" dirty="0" err="1">
                <a:ea typeface="+mn-lt"/>
                <a:cs typeface="+mn-lt"/>
              </a:rPr>
              <a:t>licence</a:t>
            </a:r>
            <a:r>
              <a:rPr lang="en-US" b="1" dirty="0">
                <a:ea typeface="+mn-lt"/>
                <a:cs typeface="+mn-lt"/>
              </a:rPr>
              <a:t>.</a:t>
            </a:r>
          </a:p>
          <a:p>
            <a:endParaRPr lang="en-US" b="1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Accessible through: </a:t>
            </a:r>
          </a:p>
          <a:p>
            <a:r>
              <a:rPr lang="en-US" dirty="0">
                <a:ea typeface="+mn-lt"/>
                <a:cs typeface="+mn-lt"/>
              </a:rPr>
              <a:t>Human interfaces -&gt; Data Portals </a:t>
            </a:r>
          </a:p>
          <a:p>
            <a:r>
              <a:rPr lang="en-US" dirty="0">
                <a:ea typeface="+mn-lt"/>
                <a:cs typeface="+mn-lt"/>
              </a:rPr>
              <a:t>M-2-M interfaces -&gt; API, streaming</a:t>
            </a:r>
          </a:p>
          <a:p>
            <a:endParaRPr lang="en-US"/>
          </a:p>
          <a:p>
            <a:r>
              <a:rPr lang="en-US" b="1" dirty="0"/>
              <a:t>EBAS Data Formats: </a:t>
            </a:r>
          </a:p>
          <a:p>
            <a:r>
              <a:rPr lang="en-US" dirty="0"/>
              <a:t>NasaAmes1001</a:t>
            </a:r>
          </a:p>
          <a:p>
            <a:r>
              <a:rPr lang="en-US" err="1"/>
              <a:t>NetCDF</a:t>
            </a:r>
            <a:endParaRPr lang="en-US" dirty="0" err="1"/>
          </a:p>
        </p:txBody>
      </p:sp>
      <p:pic>
        <p:nvPicPr>
          <p:cNvPr id="5" name="Graphic 4" descr="GNOME Human Interface Guidelines">
            <a:extLst>
              <a:ext uri="{FF2B5EF4-FFF2-40B4-BE49-F238E27FC236}">
                <a16:creationId xmlns:a16="http://schemas.microsoft.com/office/drawing/2014/main" id="{4D988FAD-71A4-79B8-6E37-34B74E4BE8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59205" y="3146108"/>
            <a:ext cx="5552362" cy="3078421"/>
          </a:xfrm>
          <a:prstGeom prst="rect">
            <a:avLst/>
          </a:prstGeom>
        </p:spPr>
      </p:pic>
      <p:pic>
        <p:nvPicPr>
          <p:cNvPr id="7" name="Picture 6" descr="https://www.emep.int/logo/logo_short_blue.png">
            <a:extLst>
              <a:ext uri="{FF2B5EF4-FFF2-40B4-BE49-F238E27FC236}">
                <a16:creationId xmlns:a16="http://schemas.microsoft.com/office/drawing/2014/main" id="{DA119293-67AD-9CE1-806C-D70EC1A54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9" name="Picture 8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F02494FC-DDDF-1BB1-E995-CDAA96E76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77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89011-BB30-E2C3-2DE9-3280A8AE8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www.emep.int/logo/logo_short_blue.png">
            <a:extLst>
              <a:ext uri="{FF2B5EF4-FFF2-40B4-BE49-F238E27FC236}">
                <a16:creationId xmlns:a16="http://schemas.microsoft.com/office/drawing/2014/main" id="{4A61CC73-3A8A-29A9-EE9D-F7763E7C4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9" name="Picture 8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ABEB4541-12F0-107F-31ED-229AF09BF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044BD12F-BC23-E00C-ABD5-A66BF3B4E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38" y="1783287"/>
            <a:ext cx="5354137" cy="4384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CB05E7-8BD5-8485-E3C7-72DE4FA10494}"/>
              </a:ext>
            </a:extLst>
          </p:cNvPr>
          <p:cNvSpPr/>
          <p:nvPr/>
        </p:nvSpPr>
        <p:spPr>
          <a:xfrm>
            <a:off x="3397623" y="2958353"/>
            <a:ext cx="1550894" cy="1165411"/>
          </a:xfrm>
          <a:prstGeom prst="roundRect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638E15C7-6004-ECD0-F3A4-BF47F6109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034" y="1818096"/>
            <a:ext cx="6224891" cy="438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B4CAE7A-378D-311A-F0BA-D0291251D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3259" y="141695"/>
            <a:ext cx="5052509" cy="387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FEA8D92-587F-803E-BF6F-770D595685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8837" y="527178"/>
            <a:ext cx="5160085" cy="3899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E69D883-CBD9-6351-166D-C824BAFAC6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0836" y="1280213"/>
            <a:ext cx="4944933" cy="377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FA1BBF6-D9B0-798D-B44B-8F2992CD54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6413" y="1844990"/>
            <a:ext cx="4944932" cy="3774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266D393-701A-21B1-A47E-D504C38C53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9828" y="2477499"/>
            <a:ext cx="5626249" cy="432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2B05C035-E29D-BE19-FE0E-6892125A4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EBAS Home</a:t>
            </a:r>
            <a:br>
              <a:rPr lang="en-US" sz="3000"/>
            </a:br>
            <a:r>
              <a:rPr lang="en-US" sz="1600" i="1">
                <a:ea typeface="+mj-lt"/>
                <a:cs typeface="+mj-lt"/>
                <a:hlinkClick r:id="rId11"/>
              </a:rPr>
              <a:t>ebas.nilu.no</a:t>
            </a:r>
            <a:r>
              <a:rPr lang="en-US" sz="1600" i="1">
                <a:ea typeface="+mj-lt"/>
                <a:cs typeface="+mj-lt"/>
              </a:rPr>
              <a:t> </a:t>
            </a:r>
            <a:r>
              <a:rPr lang="en-US" sz="1600">
                <a:ea typeface="+mj-lt"/>
                <a:cs typeface="+mj-lt"/>
              </a:rPr>
              <a:t> 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98172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E2B04-6393-B101-B398-AE3A396AB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www.emep.int/logo/logo_short_blue.png">
            <a:extLst>
              <a:ext uri="{FF2B5EF4-FFF2-40B4-BE49-F238E27FC236}">
                <a16:creationId xmlns:a16="http://schemas.microsoft.com/office/drawing/2014/main" id="{A471BC3C-3A94-0A48-726E-8A1357A7E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10" name="Picture 9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01205152-F119-ABE0-D90B-3B4823296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562251-8D33-C393-6E27-CF2EEFD37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06" y="249649"/>
            <a:ext cx="10789830" cy="683553"/>
          </a:xfrm>
        </p:spPr>
        <p:txBody>
          <a:bodyPr/>
          <a:lstStyle/>
          <a:p>
            <a:r>
              <a:rPr lang="en-US" sz="3000"/>
              <a:t>EBAS Data Portal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7548C-8434-076D-6BDD-C9002F0C603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2819" y="940623"/>
            <a:ext cx="2936875" cy="44767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i="1">
                <a:ea typeface="+mn-lt"/>
                <a:cs typeface="+mn-lt"/>
                <a:hlinkClick r:id="rId5"/>
              </a:rPr>
              <a:t>https://ebas-data.nilu.no/</a:t>
            </a:r>
            <a:r>
              <a:rPr lang="en-US" i="1">
                <a:ea typeface="+mn-lt"/>
                <a:cs typeface="+mn-lt"/>
              </a:rPr>
              <a:t> </a:t>
            </a:r>
            <a:endParaRPr lang="en-US" i="1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9C861CA-8E40-E5FD-EA00-2CFBD2CA1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827" y="1452280"/>
            <a:ext cx="6576510" cy="4993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AB5172-A5FE-22C2-F4CF-5989625C0B96}"/>
              </a:ext>
            </a:extLst>
          </p:cNvPr>
          <p:cNvSpPr txBox="1"/>
          <p:nvPr/>
        </p:nvSpPr>
        <p:spPr>
          <a:xfrm>
            <a:off x="7678270" y="2324349"/>
            <a:ext cx="4168587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a typeface="+mn-lt"/>
                <a:cs typeface="+mn-lt"/>
              </a:rPr>
              <a:t>EBAS web-interface functions:</a:t>
            </a:r>
            <a:r>
              <a:rPr lang="en-US" dirty="0">
                <a:solidFill>
                  <a:schemeClr val="accent1"/>
                </a:solidFill>
                <a:ea typeface="+mn-lt"/>
                <a:cs typeface="+mn-lt"/>
              </a:rPr>
              <a:t> </a:t>
            </a:r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Search datasets by criteria: Framework, country, station, matrix, instrument type, component.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Manage access restricted data.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Links to other resources, e.g. trajectory calculations for station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Plot, browse, compare datasets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Download data </a:t>
            </a:r>
            <a:endParaRPr lang="en-US" dirty="0"/>
          </a:p>
          <a:p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ADF286-1E99-75D9-BC39-AD3A118F03C4}"/>
              </a:ext>
            </a:extLst>
          </p:cNvPr>
          <p:cNvSpPr txBox="1"/>
          <p:nvPr/>
        </p:nvSpPr>
        <p:spPr>
          <a:xfrm>
            <a:off x="7680960" y="509693"/>
            <a:ext cx="381846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Access to data from:</a:t>
            </a:r>
            <a:r>
              <a:rPr lang="en-US" b="1"/>
              <a:t> 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61 frameworks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86 countries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1416 stations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93 instrument types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881 components </a:t>
            </a:r>
          </a:p>
        </p:txBody>
      </p:sp>
    </p:spTree>
    <p:extLst>
      <p:ext uri="{BB962C8B-B14F-4D97-AF65-F5344CB8AC3E}">
        <p14:creationId xmlns:p14="http://schemas.microsoft.com/office/powerpoint/2010/main" val="321265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2DCA7-59F4-55C8-1581-9A99AAA90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www.emep.int/logo/logo_short_blue.png">
            <a:extLst>
              <a:ext uri="{FF2B5EF4-FFF2-40B4-BE49-F238E27FC236}">
                <a16:creationId xmlns:a16="http://schemas.microsoft.com/office/drawing/2014/main" id="{4B17AEB2-031E-4245-CAE3-18D92D50B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11" name="Picture 10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8FE774D8-B79C-A2D9-EACA-D34086237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287090-C722-9CCC-3FE2-D8B9BAD86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06" y="313914"/>
            <a:ext cx="10789830" cy="683553"/>
          </a:xfrm>
        </p:spPr>
        <p:txBody>
          <a:bodyPr/>
          <a:lstStyle/>
          <a:p>
            <a:r>
              <a:rPr lang="en-US" sz="3000"/>
              <a:t>EBAS Data Portal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931D0-01FD-F49B-6875-5EB2A3FFC37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6916" y="1004888"/>
            <a:ext cx="2936875" cy="44767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i="1">
                <a:ea typeface="+mn-lt"/>
                <a:cs typeface="+mn-lt"/>
                <a:hlinkClick r:id="rId5"/>
              </a:rPr>
              <a:t>https://ebas-data.nilu.no/</a:t>
            </a:r>
            <a:r>
              <a:rPr lang="en-US" i="1">
                <a:ea typeface="+mn-lt"/>
                <a:cs typeface="+mn-lt"/>
              </a:rPr>
              <a:t> </a:t>
            </a:r>
            <a:endParaRPr lang="en-US" i="1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48DD7C7-B4DD-DD1B-FC48-149E3D87C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827" y="1452280"/>
            <a:ext cx="6576510" cy="4993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85F7EE2-5517-3987-67DE-1ED776A0F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3670" y="2162316"/>
            <a:ext cx="6741460" cy="3376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F5E994A-D190-6274-A268-678ED16744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2138" y="1353670"/>
            <a:ext cx="6171889" cy="4993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5500AD9D-D629-D748-FDC9-C824E2A241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4269" y="1726702"/>
            <a:ext cx="8265459" cy="4247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50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s://www.emep.int/logo/logo_short_blue.png">
            <a:extLst>
              <a:ext uri="{FF2B5EF4-FFF2-40B4-BE49-F238E27FC236}">
                <a16:creationId xmlns:a16="http://schemas.microsoft.com/office/drawing/2014/main" id="{1417FC21-1F3F-8B7B-FC53-C0FB7DD40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15" name="Picture 1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BDBA338B-A8FF-92C1-0567-DC42337BC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73A19CD-C826-C12B-EAF3-DFDA39BD6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27" y="1452280"/>
            <a:ext cx="6576510" cy="4993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C97C0BA-D9BB-FA28-77DF-592C3F5C5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328" y="1566930"/>
            <a:ext cx="6724650" cy="3095625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58E131-90FA-A4A3-6400-83FD48B40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2870" y="2018328"/>
            <a:ext cx="8172450" cy="3248025"/>
          </a:xfrm>
          <a:prstGeom prst="rect">
            <a:avLst/>
          </a:prstGeom>
        </p:spPr>
      </p:pic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66E312A-D323-B369-CB5D-F1698EE7F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631" y="2381451"/>
            <a:ext cx="8181975" cy="39528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684040B-B5C5-AF74-553D-20EF44CC2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06" y="313914"/>
            <a:ext cx="10789830" cy="683553"/>
          </a:xfrm>
        </p:spPr>
        <p:txBody>
          <a:bodyPr/>
          <a:lstStyle/>
          <a:p>
            <a:r>
              <a:rPr lang="en-US" sz="3000"/>
              <a:t>EBAS Data Portal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FA239C7-CF2F-46A6-A805-EF763EC50CB7}"/>
              </a:ext>
            </a:extLst>
          </p:cNvPr>
          <p:cNvSpPr txBox="1">
            <a:spLocks/>
          </p:cNvSpPr>
          <p:nvPr/>
        </p:nvSpPr>
        <p:spPr>
          <a:xfrm>
            <a:off x="706916" y="1004888"/>
            <a:ext cx="2936875" cy="4476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>
                <a:ea typeface="+mn-lt"/>
                <a:cs typeface="+mn-lt"/>
                <a:hlinkClick r:id="rId8"/>
              </a:rPr>
              <a:t>https://ebas-data.nilu.no/</a:t>
            </a:r>
            <a:r>
              <a:rPr lang="en-US" i="1">
                <a:ea typeface="+mn-lt"/>
                <a:cs typeface="+mn-lt"/>
              </a:rPr>
              <a:t> 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6073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121BC-5C21-C0E0-D807-BC0DA4A9D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s://www.emep.int/logo/logo_short_blue.png">
            <a:extLst>
              <a:ext uri="{FF2B5EF4-FFF2-40B4-BE49-F238E27FC236}">
                <a16:creationId xmlns:a16="http://schemas.microsoft.com/office/drawing/2014/main" id="{8B45B0A3-FAE4-0483-55FF-FEC8C5E89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10" name="Picture 9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9E211A70-B3A2-C3C3-5B08-2180642E5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4E4D1-1F11-4018-7319-2420EE47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06" y="469986"/>
            <a:ext cx="10789830" cy="683553"/>
          </a:xfrm>
        </p:spPr>
        <p:txBody>
          <a:bodyPr/>
          <a:lstStyle/>
          <a:p>
            <a:r>
              <a:rPr lang="en-US" sz="3000"/>
              <a:t>New EBAS Data Portal</a:t>
            </a:r>
            <a:br>
              <a:rPr lang="en-US" sz="3000"/>
            </a:br>
            <a:r>
              <a:rPr lang="en-US" sz="1600" i="1"/>
              <a:t>Launch in autumn/winter 2026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92F248F-5B6E-7AAC-68D7-DA9793260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18" y="1612407"/>
            <a:ext cx="8118729" cy="5111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4584914-B42B-A7E4-DB91-935E31D23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279" y="1315601"/>
            <a:ext cx="8129489" cy="5119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1095E93-0E9B-CBA7-41C8-FF771EEEB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663" y="324786"/>
            <a:ext cx="5836051" cy="5783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09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1663F-BA1E-BA51-1EB3-1904A3116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www.emep.int/logo/logo_short_blue.png">
            <a:extLst>
              <a:ext uri="{FF2B5EF4-FFF2-40B4-BE49-F238E27FC236}">
                <a16:creationId xmlns:a16="http://schemas.microsoft.com/office/drawing/2014/main" id="{2C95097F-79FA-FADF-2996-06C872241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509" y="6066936"/>
            <a:ext cx="1004214" cy="403684"/>
          </a:xfrm>
          <a:prstGeom prst="rect">
            <a:avLst/>
          </a:prstGeom>
        </p:spPr>
      </p:pic>
      <p:pic>
        <p:nvPicPr>
          <p:cNvPr id="9" name="Picture 8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4237B5A9-6E7C-2F3D-6099-17CF94170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626" y="5590952"/>
            <a:ext cx="1267048" cy="1267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5C34D-2E19-96B1-9F6D-8862A9C13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24" y="530962"/>
            <a:ext cx="10789830" cy="683553"/>
          </a:xfrm>
        </p:spPr>
        <p:txBody>
          <a:bodyPr/>
          <a:lstStyle/>
          <a:p>
            <a:r>
              <a:rPr lang="en-US" sz="3000"/>
              <a:t>ACTRIS Data Portal</a:t>
            </a:r>
            <a:endParaRPr lang="en-US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3CD03F6-3C93-A43C-E579-A49C6E342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11" y="1822563"/>
            <a:ext cx="7357455" cy="4098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77E8A4-223A-B90B-3F30-71E912525067}"/>
              </a:ext>
            </a:extLst>
          </p:cNvPr>
          <p:cNvSpPr txBox="1"/>
          <p:nvPr/>
        </p:nvSpPr>
        <p:spPr>
          <a:xfrm>
            <a:off x="578386" y="1207265"/>
            <a:ext cx="609600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>
                <a:hlinkClick r:id="rId5"/>
              </a:rPr>
              <a:t>https://data.actris.eu/</a:t>
            </a:r>
            <a:r>
              <a:rPr lang="en-US" sz="1600" i="1"/>
              <a:t> </a:t>
            </a:r>
            <a:endParaRPr lang="en-US" sz="1600"/>
          </a:p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D1AB18-3D74-69E6-484B-E26CC898630A}"/>
              </a:ext>
            </a:extLst>
          </p:cNvPr>
          <p:cNvSpPr txBox="1"/>
          <p:nvPr/>
        </p:nvSpPr>
        <p:spPr>
          <a:xfrm>
            <a:off x="7610031" y="1710200"/>
            <a:ext cx="4578019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/>
                </a:solidFill>
                <a:ea typeface="+mn-lt"/>
                <a:cs typeface="+mn-lt"/>
              </a:rPr>
              <a:t>ACTRIS Data Portal functions:</a:t>
            </a:r>
            <a:r>
              <a:rPr lang="en-US">
                <a:solidFill>
                  <a:schemeClr val="accent1"/>
                </a:solidFill>
                <a:ea typeface="+mn-lt"/>
                <a:cs typeface="+mn-lt"/>
              </a:rPr>
              <a:t> </a:t>
            </a:r>
            <a:endParaRPr lang="en-US">
              <a:solidFill>
                <a:schemeClr val="accent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Search datasets by criteria: Matrix, Facility type, Variables, Object of Interest, ACTRIS National Facility, Other facilities, Timeliness, Start time, End time.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Advanced search by: Instruments, Product type, Repository, Framework, Compliance. 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Basket function and coverage plots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Access to ACTRIS related services such as: NRT, </a:t>
            </a:r>
            <a:r>
              <a:rPr lang="en-US" err="1">
                <a:ea typeface="+mn-lt"/>
                <a:cs typeface="+mn-lt"/>
              </a:rPr>
              <a:t>Quicklooks</a:t>
            </a:r>
            <a:r>
              <a:rPr lang="en-US">
                <a:ea typeface="+mn-lt"/>
                <a:cs typeface="+mn-lt"/>
              </a:rPr>
              <a:t>, APIs, </a:t>
            </a:r>
            <a:r>
              <a:rPr lang="en-US" err="1">
                <a:ea typeface="+mn-lt"/>
                <a:cs typeface="+mn-lt"/>
              </a:rPr>
              <a:t>Visualisation</a:t>
            </a:r>
            <a:r>
              <a:rPr lang="en-US">
                <a:ea typeface="+mn-lt"/>
                <a:cs typeface="+mn-lt"/>
              </a:rPr>
              <a:t> services, Model products etc.  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Download data 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C6DA6D-0411-A9EE-A43A-E7A303544951}"/>
              </a:ext>
            </a:extLst>
          </p:cNvPr>
          <p:cNvSpPr txBox="1"/>
          <p:nvPr/>
        </p:nvSpPr>
        <p:spPr>
          <a:xfrm>
            <a:off x="7612721" y="521066"/>
            <a:ext cx="381846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Access to data: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Aerosol, trace gas &amp; clouds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Remote sensing and in-situ </a:t>
            </a:r>
          </a:p>
          <a:p>
            <a:pPr marL="285750" indent="-285750">
              <a:buFont typeface="Arial,Sans-Serif"/>
              <a:buChar char="•"/>
            </a:pPr>
            <a:r>
              <a:rPr lang="en-US"/>
              <a:t>Simulation chambers</a:t>
            </a:r>
          </a:p>
        </p:txBody>
      </p:sp>
    </p:spTree>
    <p:extLst>
      <p:ext uri="{BB962C8B-B14F-4D97-AF65-F5344CB8AC3E}">
        <p14:creationId xmlns:p14="http://schemas.microsoft.com/office/powerpoint/2010/main" val="3003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NILU">
      <a:dk1>
        <a:sysClr val="windowText" lastClr="000000"/>
      </a:dk1>
      <a:lt1>
        <a:sysClr val="window" lastClr="FFFFFF"/>
      </a:lt1>
      <a:dk2>
        <a:srgbClr val="053F53"/>
      </a:dk2>
      <a:lt2>
        <a:srgbClr val="E7E6E6"/>
      </a:lt2>
      <a:accent1>
        <a:srgbClr val="053F53"/>
      </a:accent1>
      <a:accent2>
        <a:srgbClr val="9FD2FE"/>
      </a:accent2>
      <a:accent3>
        <a:srgbClr val="E9FEFF"/>
      </a:accent3>
      <a:accent4>
        <a:srgbClr val="54FEDB"/>
      </a:accent4>
      <a:accent5>
        <a:srgbClr val="E93CAC"/>
      </a:accent5>
      <a:accent6>
        <a:srgbClr val="053F53"/>
      </a:accent6>
      <a:hlink>
        <a:srgbClr val="0563C1"/>
      </a:hlink>
      <a:folHlink>
        <a:srgbClr val="954F72"/>
      </a:folHlink>
    </a:clrScheme>
    <a:fontScheme name="Nilu">
      <a:majorFont>
        <a:latin typeface="Source Sans 3 SemiBold"/>
        <a:ea typeface=""/>
        <a:cs typeface=""/>
      </a:majorFont>
      <a:minorFont>
        <a:latin typeface="Source Sans 3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F1C2364-8E0A-45A1-9A48-E374C43E8AA3}" vid="{873E586B-1925-448B-BD97-B2C7136210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227d5b2-1b04-476d-8cf1-11f293e836ee" xsi:nil="true"/>
    <Comment xmlns="c5d534ae-590c-4eff-82e4-4e6f8383db2d" xsi:nil="true"/>
    <lcf76f155ced4ddcb4097134ff3c332f xmlns="c5d534ae-590c-4eff-82e4-4e6f8383db2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0B30E30CA4754390DE100CDFA739EB" ma:contentTypeVersion="14" ma:contentTypeDescription="Create a new document." ma:contentTypeScope="" ma:versionID="1a9eb8c2828d80da49d3ff5552027a30">
  <xsd:schema xmlns:xsd="http://www.w3.org/2001/XMLSchema" xmlns:xs="http://www.w3.org/2001/XMLSchema" xmlns:p="http://schemas.microsoft.com/office/2006/metadata/properties" xmlns:ns2="c5d534ae-590c-4eff-82e4-4e6f8383db2d" xmlns:ns3="5227d5b2-1b04-476d-8cf1-11f293e836ee" targetNamespace="http://schemas.microsoft.com/office/2006/metadata/properties" ma:root="true" ma:fieldsID="3ff419cf0ed4997f4a774a4bae9d112c" ns2:_="" ns3:_="">
    <xsd:import namespace="c5d534ae-590c-4eff-82e4-4e6f8383db2d"/>
    <xsd:import namespace="5227d5b2-1b04-476d-8cf1-11f293e836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Comment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d534ae-590c-4eff-82e4-4e6f8383db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1d8c620-dd11-4dfd-9ad9-24f526f4e9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omment" ma:index="20" nillable="true" ma:displayName="Comment" ma:format="Dropdown" ma:internalName="Comment">
      <xsd:simpleType>
        <xsd:restriction base="dms:Text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27d5b2-1b04-476d-8cf1-11f293e836e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0af62ad-e0ab-4192-a9e1-5e715caf88d2}" ma:internalName="TaxCatchAll" ma:showField="CatchAllData" ma:web="5227d5b2-1b04-476d-8cf1-11f293e836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A0BC57-0E3B-4FD3-8650-E5F319CED0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4E7E5B-7A58-4948-9DCA-64733CC80D8D}">
  <ds:schemaRefs>
    <ds:schemaRef ds:uri="5227d5b2-1b04-476d-8cf1-11f293e836ee"/>
    <ds:schemaRef ds:uri="c5d534ae-590c-4eff-82e4-4e6f8383db2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BC832FC-CFB8-4315-93EE-13EB2F9D3A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d534ae-590c-4eff-82e4-4e6f8383db2d"/>
    <ds:schemaRef ds:uri="5227d5b2-1b04-476d-8cf1-11f293e836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975</Words>
  <Application>Microsoft Office PowerPoint</Application>
  <PresentationFormat>Widescreen</PresentationFormat>
  <Paragraphs>136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Topics </vt:lpstr>
      <vt:lpstr>Data Access </vt:lpstr>
      <vt:lpstr>EBAS Home ebas.nilu.no  </vt:lpstr>
      <vt:lpstr>EBAS Data Portal</vt:lpstr>
      <vt:lpstr>EBAS Data Portal</vt:lpstr>
      <vt:lpstr>EBAS Data Portal</vt:lpstr>
      <vt:lpstr>New EBAS Data Portal Launch in autumn/winter 2026</vt:lpstr>
      <vt:lpstr>ACTRIS Data Portal</vt:lpstr>
      <vt:lpstr>ACTRIS Data Portal</vt:lpstr>
      <vt:lpstr>ACTRIS Virtual Services</vt:lpstr>
      <vt:lpstr>ACTRIS metadata catalog REST API</vt:lpstr>
      <vt:lpstr>EBAS THREDDS Data Server</vt:lpstr>
      <vt:lpstr>EBAS Near-Real-Time Data</vt:lpstr>
      <vt:lpstr>EBAS-io</vt:lpstr>
      <vt:lpstr>Homeless Data Portal</vt:lpstr>
      <vt:lpstr>ATMO-ACCESS: Aerosol distribution and source analysis</vt:lpstr>
      <vt:lpstr>BSC Dust Products</vt:lpstr>
      <vt:lpstr>What is a VRE - Virtual Research Environment? </vt:lpstr>
      <vt:lpstr>ACTRIS VRE Jupyter Hub</vt:lpstr>
      <vt:lpstr>Demonstration of portals &amp; show case of services and VRE</vt:lpstr>
      <vt:lpstr>The end  </vt:lpstr>
    </vt:vector>
  </TitlesOfParts>
  <Company>NILU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Cathrine Lund Myhre</dc:creator>
  <cp:lastModifiedBy>Paul Eckhardt</cp:lastModifiedBy>
  <cp:revision>283</cp:revision>
  <dcterms:created xsi:type="dcterms:W3CDTF">2025-03-15T16:44:23Z</dcterms:created>
  <dcterms:modified xsi:type="dcterms:W3CDTF">2026-04-30T10:39:28Z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0x010100180B30E30CA4754390DE100CDFA739EB</vt:lpwstr>
  </property>
  <property fmtid="{D5CDD505-2E9C-101B-9397-08002B2CF9AE}" pid="3" name="MediaServiceImageTags">
    <vt:lpwstr/>
  </property>
</Properties>
</file>